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3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3" autoAdjust="0"/>
    <p:restoredTop sz="94660"/>
  </p:normalViewPr>
  <p:slideViewPr>
    <p:cSldViewPr snapToGrid="0">
      <p:cViewPr>
        <p:scale>
          <a:sx n="64" d="100"/>
          <a:sy n="64" d="100"/>
        </p:scale>
        <p:origin x="514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975F7-792B-416C-9514-F09ADA953E1E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AC97B-79B4-4DF8-B753-361268808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31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AC97B-79B4-4DF8-B753-361268808D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91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9A42F-C5F9-A097-6308-0401CAED4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F105F4-902B-7C8D-0F11-2082B8691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96137-FFF6-60FB-FBFF-EA602F2B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B491-9E17-4FA9-9A97-841A2D38005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AF7C0-6482-4A4B-DAAF-A33BB3303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D937F-E90D-61FC-59D0-9873121C2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4555-EC54-4D36-B99A-16E1BC263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45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D68B1-70DC-4AF0-03AF-7FFD139AC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08E13-0C19-A132-DEB6-BC393B4C1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EA9AB-71AB-2412-BE4F-111012D0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B491-9E17-4FA9-9A97-841A2D38005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53FF7-48C0-5BE6-1FBF-6325B00A1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52D47-B67F-112E-0D79-E747807B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4555-EC54-4D36-B99A-16E1BC263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98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47F722-D794-120C-FB5E-658316B212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766A7-9DE4-2D55-4EB7-165DABB34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60A39-D9F2-C619-45AA-B3A03D7F2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B491-9E17-4FA9-9A97-841A2D38005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B172D-BD6D-098C-D81A-2380FD131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DDF84-2CEF-9C2C-8B42-8C34883D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4555-EC54-4D36-B99A-16E1BC263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36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59272-843B-959F-87C9-7B8042BAF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97F20-6BBA-E3F2-FFC0-E22E62D08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C97C5-2796-1F0B-5C9D-55D2B3E27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B491-9E17-4FA9-9A97-841A2D38005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45CA0-8882-C621-A180-3B9ACCBA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DD47B-2AA6-1A8B-6CEB-3413A1C1B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4555-EC54-4D36-B99A-16E1BC263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4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281A4-D17E-B401-E9B8-DD2909E93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0503E-0B88-10F0-7AE1-B2D46B193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9ED31-4C9E-F0DE-C6EE-A00310694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B491-9E17-4FA9-9A97-841A2D38005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87567-19A5-584C-927A-0CC508C5B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420A6-188B-E671-6006-1F6F861E0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4555-EC54-4D36-B99A-16E1BC263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50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C2EE-88F8-9448-5057-A2C7BDD93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43D50-AC67-D09D-E4B4-2A1DABE802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47159-7D6E-49FB-E43C-4870B00B3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FA6909-2F6A-4892-FC1F-4FA880C61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B491-9E17-4FA9-9A97-841A2D38005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2E351-A1E6-AB76-98F3-64C45B482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AF0CE-38B8-131A-FF48-891539AFB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4555-EC54-4D36-B99A-16E1BC263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0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E0E2D-D601-DAEA-4930-C058A4520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279B46-6511-77DA-8C71-EB0833F72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50B2F1-3848-2610-C933-1C842FDDC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526E40-47E3-F39F-83C6-616070B97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CA16F6-4281-3DEA-BB88-07F3CD38D8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C1FE94-0231-87FD-DBB8-09A3007D6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B491-9E17-4FA9-9A97-841A2D38005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55F954-4CB3-4690-22ED-13726BEB7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EC4920-2C7B-2BE1-FA94-1AF45AAFC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4555-EC54-4D36-B99A-16E1BC263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78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8E5E-48C6-0129-DCCD-F84D23EF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74045F-040C-C739-074C-03F154206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B491-9E17-4FA9-9A97-841A2D38005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4E33D-3B2C-8D60-9CBF-B32589294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BE579B-6A1A-866A-B7E0-F24322DB7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4555-EC54-4D36-B99A-16E1BC263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66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5BC4A-799B-C115-120F-0A777BAAC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B491-9E17-4FA9-9A97-841A2D38005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ADA9E-22E0-98D2-6178-8904BB3EF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8FA26-AD8F-7627-D983-3D70E7375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4555-EC54-4D36-B99A-16E1BC263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55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E1F65-9D27-F523-A7E2-112FFA132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0FDBB-1981-1CCB-C8EC-D0C480CC4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3DF2E-BE28-1FE5-B76E-978745C81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CA986-3EC9-7317-5B61-97BD992D8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B491-9E17-4FA9-9A97-841A2D38005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E8D55-096A-80D3-4578-5C46C8BFC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C5515-E0F3-0118-C56E-ADF9A866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4555-EC54-4D36-B99A-16E1BC263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6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C0D4C-58D3-6667-E063-5E584C3C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99150C-C4DA-218D-5AE9-EC2261F3F6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4025B1-10DA-3188-94F6-34130CF25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67AE6-3883-D082-1D7B-F3C296C81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B491-9E17-4FA9-9A97-841A2D38005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48759-3A52-DA9C-964D-A598867D7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B71F2-C0DD-E970-E762-15A74FDD4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E4555-EC54-4D36-B99A-16E1BC263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92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95B8C0-6ACB-D968-3EF1-627BD67AB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E50DB-D422-723D-841A-E094317FC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188CF-0803-9788-0A7E-712726F36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95B491-9E17-4FA9-9A97-841A2D38005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09AF2-B0D3-3193-81F9-43F041757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2F7B6-B389-A641-D4CE-BB7F1722A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0E4555-EC54-4D36-B99A-16E1BC263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0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TRtx4B4gvSM?feature=oembed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NQgrIcCtys0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u8VOGPm-iJM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ericanfolklore.net/brer-rabbit-and-the-tar-baby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7iKvLbUL9Lw?feature=oembed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slaverylawpower.org/virginia-slave-code-1705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kZxEI9E9aP0?si=fjl54zG7d-XeaOOs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the world">
            <a:extLst>
              <a:ext uri="{FF2B5EF4-FFF2-40B4-BE49-F238E27FC236}">
                <a16:creationId xmlns:a16="http://schemas.microsoft.com/office/drawing/2014/main" id="{95E8CA6E-59F2-0EF7-9DF6-7561AA36B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0" b="9162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12E1C-4711-BB16-C62C-14112812E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6" y="5746071"/>
            <a:ext cx="7015499" cy="852260"/>
          </a:xfrm>
        </p:spPr>
        <p:txBody>
          <a:bodyPr anchor="ctr">
            <a:normAutofit/>
          </a:bodyPr>
          <a:lstStyle/>
          <a:p>
            <a:pPr algn="l"/>
            <a:r>
              <a:rPr lang="en-US" sz="2500" dirty="0"/>
              <a:t>Slavery &amp; Freedom: The African American Experience in the 17th &amp; 18th Centuries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5F65F-F053-17F6-4E0E-9290C0ACCD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5056" y="5746071"/>
            <a:ext cx="4114801" cy="852260"/>
          </a:xfrm>
        </p:spPr>
        <p:txBody>
          <a:bodyPr anchor="ctr">
            <a:normAutofit/>
          </a:bodyPr>
          <a:lstStyle/>
          <a:p>
            <a:pPr algn="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481483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960D8D-CA49-E5E2-F880-F9CE1C5299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37" r="4" b="13577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10" name="Picture 9" descr="A close-up of a newspaper&#10;&#10;Description automatically generated">
            <a:extLst>
              <a:ext uri="{FF2B5EF4-FFF2-40B4-BE49-F238E27FC236}">
                <a16:creationId xmlns:a16="http://schemas.microsoft.com/office/drawing/2014/main" id="{FF558E1C-10AE-193B-C486-52B55C5C37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026" r="28073" b="-2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7" name="Picture 6" descr="A close-up of a rock&#10;&#10;Description automatically generated">
            <a:extLst>
              <a:ext uri="{FF2B5EF4-FFF2-40B4-BE49-F238E27FC236}">
                <a16:creationId xmlns:a16="http://schemas.microsoft.com/office/drawing/2014/main" id="{A6B0FFF9-0346-B47E-252C-6075C10E7B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0" r="4" b="4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1" name="Picture 10" descr="A sign on a building&#10;&#10;Description automatically generated">
            <a:extLst>
              <a:ext uri="{FF2B5EF4-FFF2-40B4-BE49-F238E27FC236}">
                <a16:creationId xmlns:a16="http://schemas.microsoft.com/office/drawing/2014/main" id="{C249E837-9937-2DCF-E8FB-F655375807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478" r="29602" b="-2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8" name="Picture 7" descr="A black and white photo of a building&#10;&#10;Description automatically generated">
            <a:extLst>
              <a:ext uri="{FF2B5EF4-FFF2-40B4-BE49-F238E27FC236}">
                <a16:creationId xmlns:a16="http://schemas.microsoft.com/office/drawing/2014/main" id="{6972B38A-B644-93BB-6B40-70B330B7B82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517" r="12682" b="-2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E4019-B352-429F-E07B-423276539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Auction Block</a:t>
            </a:r>
          </a:p>
        </p:txBody>
      </p:sp>
      <p:pic>
        <p:nvPicPr>
          <p:cNvPr id="6" name="Content Placeholder 5" descr="A drawing of a person kissing another person&#10;&#10;Description automatically generated">
            <a:extLst>
              <a:ext uri="{FF2B5EF4-FFF2-40B4-BE49-F238E27FC236}">
                <a16:creationId xmlns:a16="http://schemas.microsoft.com/office/drawing/2014/main" id="{1DF541A5-8C7F-B4DB-77F0-81D8EA01DD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rcRect t="55" r="2" b="2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42BA949C-03E5-C318-FE1A-67926A596DD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6479648" y="4510585"/>
            <a:ext cx="5366610" cy="17587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</a:rPr>
              <a:t>Enslaved Africans faced dehumanizing experiences of being sold at auction.</a:t>
            </a:r>
          </a:p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</a:rPr>
              <a:t>They were stripped naked, inspected, and separated from their families. </a:t>
            </a:r>
          </a:p>
        </p:txBody>
      </p:sp>
    </p:spTree>
    <p:extLst>
      <p:ext uri="{BB962C8B-B14F-4D97-AF65-F5344CB8AC3E}">
        <p14:creationId xmlns:p14="http://schemas.microsoft.com/office/powerpoint/2010/main" val="2874279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83A02D-E7AF-414D-7CF0-436881160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Life in Bondage: Oppression, Resistance &amp; Cultural Survival in the 17th &amp; 18th Centuries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C766E0-5F13-C15B-F6C6-0E7ED63E5E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52" r="19214" b="2"/>
          <a:stretch/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042A48-AD30-752D-3001-C104D0B304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2149" r="33791" b="1"/>
          <a:stretch/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10242" name="Picture 2" descr="Pro or Anti Abolition?">
            <a:extLst>
              <a:ext uri="{FF2B5EF4-FFF2-40B4-BE49-F238E27FC236}">
                <a16:creationId xmlns:a16="http://schemas.microsoft.com/office/drawing/2014/main" id="{8F749C89-DD3A-8859-150D-3171F7007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7" r="26709" b="-3"/>
          <a:stretch/>
        </p:blipFill>
        <p:spPr bwMode="auto"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75B8C2-95FA-F072-5DBF-A5DD05A7A5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361" r="28905" b="2"/>
          <a:stretch/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10249" name="Group 10248">
            <a:extLst>
              <a:ext uri="{FF2B5EF4-FFF2-40B4-BE49-F238E27FC236}">
                <a16:creationId xmlns:a16="http://schemas.microsoft.com/office/drawing/2014/main" id="{31655B4F-4050-4B1F-82A8-180E74CF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0250" name="Freeform: Shape 10249">
              <a:extLst>
                <a:ext uri="{FF2B5EF4-FFF2-40B4-BE49-F238E27FC236}">
                  <a16:creationId xmlns:a16="http://schemas.microsoft.com/office/drawing/2014/main" id="{2EA4C97B-84C4-4658-A6D6-600CB62B4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51" name="Freeform: Shape 10250">
              <a:extLst>
                <a:ext uri="{FF2B5EF4-FFF2-40B4-BE49-F238E27FC236}">
                  <a16:creationId xmlns:a16="http://schemas.microsoft.com/office/drawing/2014/main" id="{24FE591E-19B9-480D-9B26-EB96D70C2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2492E4-4373-5CEC-B958-615D1C770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4201" y="4766266"/>
            <a:ext cx="5692774" cy="1080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>
                <a:solidFill>
                  <a:schemeClr val="bg1">
                    <a:alpha val="80000"/>
                  </a:schemeClr>
                </a:solidFill>
              </a:rPr>
              <a:t>Enslaved people performed backbreaking labor from dawn till dusk.Physical and sexual abuse were commonplace, and the threat of family separation loomed constantly.</a:t>
            </a:r>
          </a:p>
        </p:txBody>
      </p:sp>
    </p:spTree>
    <p:extLst>
      <p:ext uri="{BB962C8B-B14F-4D97-AF65-F5344CB8AC3E}">
        <p14:creationId xmlns:p14="http://schemas.microsoft.com/office/powerpoint/2010/main" val="3951977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D8CDB1-7FFF-5258-E8D6-B01954B0F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The Slave Codes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E211E0E-FC67-E61B-C029-76F6CD7C8E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3254" b="21347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Rectangle 1">
            <a:extLst>
              <a:ext uri="{FF2B5EF4-FFF2-40B4-BE49-F238E27FC236}">
                <a16:creationId xmlns:a16="http://schemas.microsoft.com/office/drawing/2014/main" id="{76CD0D69-801B-3EED-5E22-03259D5FFD87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6981826" y="3146400"/>
            <a:ext cx="4391024" cy="2682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2400" b="0" i="0" u="none" strike="noStrike" cap="none" normalizeH="0" baseline="0">
              <a:ln>
                <a:noFill/>
              </a:ln>
              <a:solidFill>
                <a:schemeClr val="bg1">
                  <a:alpha val="80000"/>
                </a:schemeClr>
              </a:solidFill>
              <a:effectLst/>
            </a:endParaRPr>
          </a:p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</a:rPr>
              <a:t>As slavery became more entrenched, colonies enacted slave codes.</a:t>
            </a:r>
          </a:p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</a:rPr>
              <a:t>Enslaved people were denied basic human rights and were considered property. </a:t>
            </a:r>
          </a:p>
        </p:txBody>
      </p:sp>
    </p:spTree>
    <p:extLst>
      <p:ext uri="{BB962C8B-B14F-4D97-AF65-F5344CB8AC3E}">
        <p14:creationId xmlns:p14="http://schemas.microsoft.com/office/powerpoint/2010/main" val="393777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6" name="Rectangle 12295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2C8432-A8EE-1894-09AD-D0B1858DE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Forms of Resistance</a:t>
            </a:r>
          </a:p>
        </p:txBody>
      </p:sp>
      <p:sp>
        <p:nvSpPr>
          <p:cNvPr id="12298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46B494D-6753-4CEC-58E5-F8249ED3844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612648" y="2908005"/>
            <a:ext cx="5295015" cy="32689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2200" b="0" i="0" u="none" strike="noStrike" cap="none" normalizeH="0" baseline="0">
              <a:ln>
                <a:noFill/>
              </a:ln>
              <a:effectLst/>
            </a:endParaRPr>
          </a:p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2200" b="0" i="0" u="none" strike="noStrike" cap="none" normalizeH="0" baseline="0">
                <a:ln>
                  <a:noFill/>
                </a:ln>
                <a:effectLst/>
              </a:rPr>
              <a:t>Enslaved people resisted through defiance, escape, and rebellion.</a:t>
            </a:r>
          </a:p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2200" b="0" i="0" u="none" strike="noStrike" cap="none" normalizeH="0" baseline="0">
                <a:ln>
                  <a:noFill/>
                </a:ln>
                <a:effectLst/>
              </a:rPr>
              <a:t>The Stono Rebellion of 1739 is one of the many examples of enslaved people risking their lives for freedom. </a:t>
            </a:r>
          </a:p>
        </p:txBody>
      </p:sp>
      <p:pic>
        <p:nvPicPr>
          <p:cNvPr id="12291" name="Picture 3" descr="Image result for stono rebellion 1739">
            <a:extLst>
              <a:ext uri="{FF2B5EF4-FFF2-40B4-BE49-F238E27FC236}">
                <a16:creationId xmlns:a16="http://schemas.microsoft.com/office/drawing/2014/main" id="{C1C0D497-1057-6CDF-DCA4-DC5651FDA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6397" y="778965"/>
            <a:ext cx="2603605" cy="205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nline Media 5" title="Go Down Moses (Remastered)">
            <a:hlinkClick r:id="" action="ppaction://media"/>
            <a:extLst>
              <a:ext uri="{FF2B5EF4-FFF2-40B4-BE49-F238E27FC236}">
                <a16:creationId xmlns:a16="http://schemas.microsoft.com/office/drawing/2014/main" id="{97A4A6E8-E680-3702-DBC4-4578E4D7E2F7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224328" y="828276"/>
            <a:ext cx="2603605" cy="1952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462BEF-53D5-2610-8185-6FDC1209D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094" y="3426258"/>
            <a:ext cx="4890142" cy="27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9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B1DED-96AC-4C31-D633-B737CD5AC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Preserving Cultural Identity</a:t>
            </a:r>
          </a:p>
        </p:txBody>
      </p:sp>
      <p:pic>
        <p:nvPicPr>
          <p:cNvPr id="5" name="Online Media 4" title="Plantation Dance Ring Shout">
            <a:hlinkClick r:id="" action="ppaction://media"/>
            <a:extLst>
              <a:ext uri="{FF2B5EF4-FFF2-40B4-BE49-F238E27FC236}">
                <a16:creationId xmlns:a16="http://schemas.microsoft.com/office/drawing/2014/main" id="{EADD4F67-4CF5-A768-0217-E41CB327466A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2057400"/>
            <a:ext cx="5181600" cy="38862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00F0E-3ED2-96BF-031C-84F232DBB6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Music and Dance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Despite oppression, enslaved people clung to their cultural traditions through music and dance.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ring shout, a circular dance with rhythmic clapping and singing, became a powerful form of expression.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82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B1EC1-A6E5-8C11-C8A0-6BC8BB071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Preserving Cultural Identity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1866A-A165-E704-75F7-89CEBCECCD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Religion</a:t>
            </a:r>
          </a:p>
          <a:p>
            <a:pPr lvl="1"/>
            <a:r>
              <a:rPr lang="en-US" dirty="0"/>
              <a:t>Religion, often a blend of African traditions and Christianity, offered hope and community.</a:t>
            </a:r>
          </a:p>
          <a:p>
            <a:pPr lvl="1"/>
            <a:r>
              <a:rPr lang="en-US" dirty="0"/>
              <a:t>Enslaved people reinterpreted Christian teachings to fit their experiences, emphasizing themes of liberation and justice.</a:t>
            </a:r>
          </a:p>
        </p:txBody>
      </p:sp>
      <p:pic>
        <p:nvPicPr>
          <p:cNvPr id="5" name="Online Media 4" title="&quot;Swing Low, Sweet Chariot&quot; | First Ever Recording (1909)  + Powerful Pictures of Slavery/Segregation">
            <a:hlinkClick r:id="" action="ppaction://media"/>
            <a:extLst>
              <a:ext uri="{FF2B5EF4-FFF2-40B4-BE49-F238E27FC236}">
                <a16:creationId xmlns:a16="http://schemas.microsoft.com/office/drawing/2014/main" id="{5A5CFE2F-E71E-079D-A01A-A2B6EFDCE9F2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172200" y="2538413"/>
            <a:ext cx="5181600" cy="292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B78A6C-5B4D-4B8E-5A2B-4ACBCBFDE7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619" b="186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7144B9-C829-340C-3EA1-AA880F5D6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Preserving Cultural Identity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2AAD4-7E23-E81A-FC1F-20DE39075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/>
              <a:t>Storytelling and Foodways</a:t>
            </a:r>
          </a:p>
          <a:p>
            <a:pPr marL="742950" lvl="1"/>
            <a:r>
              <a:rPr lang="en-US" sz="2000"/>
              <a:t>Storytelling and foodways played a major role in preserving cultural identity.</a:t>
            </a:r>
          </a:p>
          <a:p>
            <a:pPr marL="742950" lvl="1"/>
            <a:r>
              <a:rPr lang="en-US" sz="2000"/>
              <a:t>Folktales like </a:t>
            </a:r>
            <a:r>
              <a:rPr lang="en-US" sz="2000">
                <a:hlinkClick r:id="rId3"/>
              </a:rPr>
              <a:t>Br'er Rabbit </a:t>
            </a:r>
            <a:r>
              <a:rPr lang="en-US" sz="2000"/>
              <a:t>helped pass down knowledge, while African crops and culinary techniques influenced American food.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448935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E03F5-01AE-531B-20C9-AB48C02863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0357" b="193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9A7AE431-B69A-5235-5228-4055803DA2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122362"/>
            <a:ext cx="9144000" cy="29005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fontAlgn="base">
              <a:spcAft>
                <a:spcPct val="0"/>
              </a:spcAft>
              <a:buClrTx/>
              <a:buSzTx/>
              <a:tabLst/>
            </a:pPr>
            <a:endParaRPr kumimoji="0" lang="en-US" altLang="en-US" sz="29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lvl="0" indent="0" algn="ctr" fontAlgn="base">
              <a:spcAft>
                <a:spcPct val="0"/>
              </a:spcAft>
              <a:buClrTx/>
              <a:buSzTx/>
              <a:tabLst/>
            </a:pPr>
            <a:r>
              <a:rPr kumimoji="0" lang="en-US" altLang="en-US" sz="2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</a:rPr>
              <a:t>Despite unimaginable hardship, enslaved Africans resisted and preserved their cultural identity.</a:t>
            </a:r>
          </a:p>
          <a:p>
            <a:pPr marL="0" marR="0" lvl="0" indent="0" algn="ctr" fontAlgn="base">
              <a:spcAft>
                <a:spcPct val="0"/>
              </a:spcAft>
              <a:buClrTx/>
              <a:buSzTx/>
              <a:tabLst/>
            </a:pPr>
            <a:r>
              <a:rPr kumimoji="0" lang="en-US" altLang="en-US" sz="2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</a:rPr>
              <a:t>This period is a stark reminder of both human cruelty and the resilience of the human spirit.</a:t>
            </a:r>
          </a:p>
          <a:p>
            <a:pPr marL="0" marR="0" lvl="0" indent="0" algn="ctr" fontAlgn="base">
              <a:spcAft>
                <a:spcPct val="0"/>
              </a:spcAft>
              <a:buClrTx/>
              <a:buSzTx/>
              <a:tabLst/>
            </a:pPr>
            <a:r>
              <a:rPr kumimoji="0" lang="en-US" altLang="en-US" sz="29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</a:rPr>
              <a:t>The legacy of slavery continues to shape our society today. </a:t>
            </a:r>
          </a:p>
        </p:txBody>
      </p:sp>
    </p:spTree>
    <p:extLst>
      <p:ext uri="{BB962C8B-B14F-4D97-AF65-F5344CB8AC3E}">
        <p14:creationId xmlns:p14="http://schemas.microsoft.com/office/powerpoint/2010/main" val="3322556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8" cy="6858000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5" y="-1500"/>
            <a:ext cx="8119933" cy="6858001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72" y="-3000"/>
            <a:ext cx="12201265" cy="6859501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0"/>
            <a:ext cx="11718098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7B477-64D4-590A-58AC-1844E83DC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639" y="561203"/>
            <a:ext cx="9932691" cy="116599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</a:rPr>
              <a:t>Imagine being ripped from your homeland, stripped of your identity, and forced to labor for another human being's profit</a:t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.</a:t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This was the harsh reality of slavery in America, a system that contradicted the nation's founding ideals of freedom and equality.</a:t>
            </a:r>
            <a:br>
              <a:rPr lang="en-US" sz="1600" dirty="0">
                <a:solidFill>
                  <a:srgbClr val="FFFFFF"/>
                </a:solidFill>
              </a:rPr>
            </a:b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2888341"/>
            <a:ext cx="12203819" cy="396815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15" descr="A diagram of a person ship&#10;&#10;Description automatically generated">
            <a:extLst>
              <a:ext uri="{FF2B5EF4-FFF2-40B4-BE49-F238E27FC236}">
                <a16:creationId xmlns:a16="http://schemas.microsoft.com/office/drawing/2014/main" id="{04180A1F-EFDC-F25B-06FA-2072BA72B8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2695" y="2014163"/>
            <a:ext cx="5281738" cy="3948100"/>
          </a:xfrm>
          <a:prstGeom prst="rect">
            <a:avLst/>
          </a:prstGeom>
        </p:spPr>
      </p:pic>
      <p:pic>
        <p:nvPicPr>
          <p:cNvPr id="8" name="Online Media 7" title="Shipping Human Cargo on the Atlantic Highway">
            <a:hlinkClick r:id="" action="ppaction://media"/>
            <a:extLst>
              <a:ext uri="{FF2B5EF4-FFF2-40B4-BE49-F238E27FC236}">
                <a16:creationId xmlns:a16="http://schemas.microsoft.com/office/drawing/2014/main" id="{DF9FE925-D312-62FA-71A0-51AF937F2D9C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667126" y="2167057"/>
            <a:ext cx="6446569" cy="364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5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drawing of a ship sailing in the ocean&#10;&#10;Description automatically generated">
            <a:extLst>
              <a:ext uri="{FF2B5EF4-FFF2-40B4-BE49-F238E27FC236}">
                <a16:creationId xmlns:a16="http://schemas.microsoft.com/office/drawing/2014/main" id="{2B3E02DC-DC03-5210-5649-FB21A4900A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r="2469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C361F1-278C-0DA7-17E6-6F46FA5F6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597C25-8AA4-D4E2-A248-30E83F3C8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1610" y="1927123"/>
            <a:ext cx="3822189" cy="424984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Today’s lecture will focus on:</a:t>
            </a:r>
          </a:p>
          <a:p>
            <a:pPr lvl="1"/>
            <a:r>
              <a:rPr lang="en-US" sz="1800" dirty="0"/>
              <a:t>The harrowing origins and evolution of slavery in the Americas</a:t>
            </a:r>
          </a:p>
          <a:p>
            <a:pPr lvl="1"/>
            <a:r>
              <a:rPr lang="en-US" sz="1800" dirty="0"/>
              <a:t>The transatlantic slave trade within a global context</a:t>
            </a:r>
          </a:p>
          <a:p>
            <a:pPr lvl="1"/>
            <a:r>
              <a:rPr lang="en-US" sz="1800" dirty="0"/>
              <a:t>The brutal realities of plantation life in both North and South America</a:t>
            </a:r>
          </a:p>
          <a:p>
            <a:pPr lvl="1"/>
            <a:r>
              <a:rPr lang="en-US" sz="1800" dirty="0"/>
              <a:t>Resistance and cultural preservation employed by enslaved people</a:t>
            </a:r>
          </a:p>
        </p:txBody>
      </p:sp>
    </p:spTree>
    <p:extLst>
      <p:ext uri="{BB962C8B-B14F-4D97-AF65-F5344CB8AC3E}">
        <p14:creationId xmlns:p14="http://schemas.microsoft.com/office/powerpoint/2010/main" val="2438287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0E3292-0E8B-D3EC-CF48-ACC2CF6144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5" b="25912"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09C7CC-DD5A-6BB7-8448-C6563AC18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Arrival of the First Africans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54F85E-71AE-AD18-D827-53D646A39F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082" r="1" b="15632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DDE45-26EA-EFF2-B530-F8ED2A817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4992" y="4151376"/>
            <a:ext cx="3319272" cy="1920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600"/>
              <a:t>In August 1619, the White Lion arrived in Point Comfort, Virginia, carrying "20. and odd Negroes.“</a:t>
            </a:r>
          </a:p>
          <a:p>
            <a:r>
              <a:rPr lang="en-US" sz="1600"/>
              <a:t>These individuals were likely captured in Angola and brought to America to work on tobacco plantations.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7687592-0A3C-BCBE-ED5C-0A62D1B5689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 r="-3" b="4272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05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close-up of a document&#10;&#10;Description automatically generated">
            <a:extLst>
              <a:ext uri="{FF2B5EF4-FFF2-40B4-BE49-F238E27FC236}">
                <a16:creationId xmlns:a16="http://schemas.microsoft.com/office/drawing/2014/main" id="{AA69ADAF-3703-FF65-268C-F15BBD9319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68" r="16754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13" name="Content Placeholder 12" descr="A group of people on a dock&#10;&#10;Description automatically generated">
            <a:extLst>
              <a:ext uri="{FF2B5EF4-FFF2-40B4-BE49-F238E27FC236}">
                <a16:creationId xmlns:a16="http://schemas.microsoft.com/office/drawing/2014/main" id="{4B06D603-6F7C-3C53-875C-C345A5A02B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3490" r="26805" b="-4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4" name="Picture 13" descr="A drawing of a river with people fishing&#10;&#10;Description automatically generated">
            <a:extLst>
              <a:ext uri="{FF2B5EF4-FFF2-40B4-BE49-F238E27FC236}">
                <a16:creationId xmlns:a16="http://schemas.microsoft.com/office/drawing/2014/main" id="{52F7D326-CF50-B624-F171-C3A942C035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37" r="21602" b="-2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7" name="Picture 16" descr="A close-up of a tobacco label&#10;&#10;Description automatically generated">
            <a:extLst>
              <a:ext uri="{FF2B5EF4-FFF2-40B4-BE49-F238E27FC236}">
                <a16:creationId xmlns:a16="http://schemas.microsoft.com/office/drawing/2014/main" id="{37E45F81-6CF4-0749-8B55-5E3E35E59F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539" r="25053" b="2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19" name="Picture 18" descr="A document with writing on it&#10;&#10;Description automatically generated">
            <a:extLst>
              <a:ext uri="{FF2B5EF4-FFF2-40B4-BE49-F238E27FC236}">
                <a16:creationId xmlns:a16="http://schemas.microsoft.com/office/drawing/2014/main" id="{0082B6E0-76BD-10D6-76D6-F61D4BE2818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1" b="21440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695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21A60-020C-26CE-245C-2443B3DE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Evolution of Slavery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296D3C1-F166-673E-B754-D34A2D6A7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9648" y="4510585"/>
            <a:ext cx="5366610" cy="175873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Initially, the status of these Africans was unclear.</a:t>
            </a:r>
          </a:p>
          <a:p>
            <a:r>
              <a:rPr lang="en-US" sz="1500" dirty="0">
                <a:solidFill>
                  <a:srgbClr val="FFFFFF"/>
                </a:solidFill>
              </a:rPr>
              <a:t>Over time, slavery became hereditary and racially based.</a:t>
            </a:r>
          </a:p>
          <a:p>
            <a:r>
              <a:rPr lang="en-US" sz="1500" dirty="0">
                <a:solidFill>
                  <a:srgbClr val="FFFFFF"/>
                </a:solidFill>
              </a:rPr>
              <a:t>By the late 17th century, slavery was deeply entrenched in the colonies, driven by economic interests and racial prejudice.</a:t>
            </a:r>
          </a:p>
          <a:p>
            <a:r>
              <a:rPr lang="en-US" sz="15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Virginia Slave Codes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483206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4E203-CC02-73F1-EAD6-A5C978561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African Societies Before Enslavement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AD5D1A-3089-A0D6-2777-803771DD02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58" r="14222" b="-2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0AB0C1-A4ED-867B-0453-923A3A8971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4694" r="30001" b="-3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A5F5FA-E044-D758-6AAE-425DE7CBCB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087" r="20994" b="2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48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3C7A1-94BA-17BD-0629-D6C53A1D7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3582" y="4544570"/>
            <a:ext cx="7147481" cy="1703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Africa was rich in diverse cultures before the transatlantic slave trade.</a:t>
            </a:r>
          </a:p>
          <a:p>
            <a:r>
              <a:rPr lang="en-US" sz="2000"/>
              <a:t>Kingdoms like Mali, Songhai, and Benin flourished, with complex systems of governance, trade, and artistic expression.</a:t>
            </a:r>
          </a:p>
        </p:txBody>
      </p:sp>
    </p:spTree>
    <p:extLst>
      <p:ext uri="{BB962C8B-B14F-4D97-AF65-F5344CB8AC3E}">
        <p14:creationId xmlns:p14="http://schemas.microsoft.com/office/powerpoint/2010/main" val="2153491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F68FC0-3A7D-7F5D-D115-15E4F962CC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541" b="-4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CAE47D-A89C-BA80-F7B9-02F626FA98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7526" r="12204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E0D921-6F2A-E0DC-CBDB-B04F253409E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823" r="5" b="5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455B72-2DA0-1D0F-F687-17753D7E123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674" r="8090" b="-1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35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87FE3D-9510-A38D-5CA1-1060ACBEA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Capture and the Middle Passage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82A41F-498A-F63C-CCC1-33CE5FADCA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11" r="2" b="2693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4762D-01FF-0242-3793-CC3DA6BFF7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2388" y="3951027"/>
            <a:ext cx="4746863" cy="21303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Powerful African kingdoms </a:t>
            </a:r>
            <a:r>
              <a:rPr lang="en-US" sz="1700">
                <a:solidFill>
                  <a:srgbClr val="FFFFFF"/>
                </a:solidFill>
              </a:rPr>
              <a:t>like Dahomey and Ashanti participated in the slave trade.</a:t>
            </a:r>
          </a:p>
          <a:p>
            <a:r>
              <a:rPr lang="en-US" sz="1700">
                <a:solidFill>
                  <a:srgbClr val="FFFFFF"/>
                </a:solidFill>
              </a:rPr>
              <a:t>Enslaved Africans were marched to the coast and held in dungeons or barracoons before being loaded onto ships.</a:t>
            </a:r>
          </a:p>
          <a:p>
            <a:r>
              <a:rPr lang="en-US" sz="1700">
                <a:solidFill>
                  <a:srgbClr val="FFFFFF"/>
                </a:solidFill>
              </a:rPr>
              <a:t>The Middle Passage was a nightmarish voyage across the Atlantic, with horrific conditions.</a:t>
            </a:r>
          </a:p>
        </p:txBody>
      </p:sp>
    </p:spTree>
    <p:extLst>
      <p:ext uri="{BB962C8B-B14F-4D97-AF65-F5344CB8AC3E}">
        <p14:creationId xmlns:p14="http://schemas.microsoft.com/office/powerpoint/2010/main" val="2765962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DC9FF4C2-DFE7-94AB-B514-EF83883E2A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52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69A83F3-9670-A57E-54A1-DE1CF8BE16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2128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4F06CE3-30C1-6EE6-DC63-1B53BB48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55" r="1565" b="-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07" name="Freeform: Shape 106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9" name="Freeform: Shape 108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918633-71F8-ACBD-ECFB-7F2B073DB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Arrival in the Americas: North America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D14C9-E289-8BC5-BE15-FB3AA3CFF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/>
              <a:t>Enslaved Africans arrived in various ports along the North American coast.</a:t>
            </a:r>
          </a:p>
          <a:p>
            <a:r>
              <a:rPr lang="en-US" sz="1700" dirty="0"/>
              <a:t>They worked on plantations, cultivating crops like tobacco, rice, and indigo, and building colonial infrastructure.</a:t>
            </a:r>
          </a:p>
        </p:txBody>
      </p:sp>
      <p:pic>
        <p:nvPicPr>
          <p:cNvPr id="56" name="Content Placeholder 55">
            <a:extLst>
              <a:ext uri="{FF2B5EF4-FFF2-40B4-BE49-F238E27FC236}">
                <a16:creationId xmlns:a16="http://schemas.microsoft.com/office/drawing/2014/main" id="{91906E6E-C130-902F-E5B4-A0222AD7D4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2180" r="1" b="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05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6777F3-FD1A-A9ED-B9CF-0F4303EA8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Arrival in the Americas: South America &amp; the Caribbean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111275-3B9D-D628-884D-D2E5BC861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96" y="642207"/>
            <a:ext cx="5471160" cy="328269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D4EB46-5659-225B-0EFC-DE59B659EB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54496" y="683241"/>
            <a:ext cx="5471160" cy="3200628"/>
          </a:xfrm>
          <a:prstGeom prst="rect">
            <a:avLst/>
          </a:prstGeom>
        </p:spPr>
      </p:pic>
      <p:sp>
        <p:nvSpPr>
          <p:cNvPr id="20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2002497-334D-C626-88C2-58840EC8E4F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5333999" y="4440365"/>
            <a:ext cx="6214871" cy="172269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1700" b="0" i="0" u="none" strike="noStrike" cap="none" normalizeH="0" baseline="0">
              <a:ln>
                <a:noFill/>
              </a:ln>
              <a:effectLst/>
            </a:endParaRPr>
          </a:p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700" b="0" i="0" u="none" strike="noStrike" cap="none" normalizeH="0" baseline="0">
                <a:ln>
                  <a:noFill/>
                </a:ln>
                <a:effectLst/>
              </a:rPr>
              <a:t>The majority of enslaved Africans were transported to South America and the Caribbean.</a:t>
            </a:r>
          </a:p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700" b="0" i="0" u="none" strike="noStrike" cap="none" normalizeH="0" baseline="0">
                <a:ln>
                  <a:noFill/>
                </a:ln>
                <a:effectLst/>
              </a:rPr>
              <a:t>In these regions, they worked on sugar plantations, coffee plantations, and in mines under even harsher conditions. </a:t>
            </a:r>
          </a:p>
        </p:txBody>
      </p:sp>
    </p:spTree>
    <p:extLst>
      <p:ext uri="{BB962C8B-B14F-4D97-AF65-F5344CB8AC3E}">
        <p14:creationId xmlns:p14="http://schemas.microsoft.com/office/powerpoint/2010/main" val="2498562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663</Words>
  <Application>Microsoft Office PowerPoint</Application>
  <PresentationFormat>Widescreen</PresentationFormat>
  <Paragraphs>61</Paragraphs>
  <Slides>17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Office Theme</vt:lpstr>
      <vt:lpstr>Slavery &amp; Freedom: The African American Experience in the 17th &amp; 18th Centuries</vt:lpstr>
      <vt:lpstr>Imagine being ripped from your homeland, stripped of your identity, and forced to labor for another human being's profit . This was the harsh reality of slavery in America, a system that contradicted the nation's founding ideals of freedom and equality. </vt:lpstr>
      <vt:lpstr>Overview</vt:lpstr>
      <vt:lpstr>The Arrival of the First Africans</vt:lpstr>
      <vt:lpstr>The Evolution of Slavery</vt:lpstr>
      <vt:lpstr>African Societies Before Enslavement</vt:lpstr>
      <vt:lpstr>The Capture and the Middle Passage</vt:lpstr>
      <vt:lpstr>Arrival in the Americas: North America</vt:lpstr>
      <vt:lpstr>Arrival in the Americas: South America &amp; the Caribbean</vt:lpstr>
      <vt:lpstr>The Auction Block</vt:lpstr>
      <vt:lpstr>Life in Bondage: Oppression, Resistance &amp; Cultural Survival in the 17th &amp; 18th Centuries</vt:lpstr>
      <vt:lpstr>The Slave Codes</vt:lpstr>
      <vt:lpstr>Forms of Resistance</vt:lpstr>
      <vt:lpstr>Preserving Cultural Identity</vt:lpstr>
      <vt:lpstr>Preserving Cultural Identity</vt:lpstr>
      <vt:lpstr>Preserving Cultural Identity</vt:lpstr>
      <vt:lpstr> Despite unimaginable hardship, enslaved Africans resisted and preserved their cultural identity. This period is a stark reminder of both human cruelty and the resilience of the human spirit. The legacy of slavery continues to shape our society today.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Beasley, Gretchen</dc:creator>
  <cp:lastModifiedBy>Beasley, Gretchen</cp:lastModifiedBy>
  <cp:revision>1</cp:revision>
  <dcterms:created xsi:type="dcterms:W3CDTF">2024-09-25T11:53:48Z</dcterms:created>
  <dcterms:modified xsi:type="dcterms:W3CDTF">2024-09-25T17:36:12Z</dcterms:modified>
</cp:coreProperties>
</file>