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12192000"/>
  <p:embeddedFontLst>
    <p:embeddedFont>
      <p:font typeface="Playfair Display" panose="00000500000000000000" pitchFamily="2" charset="0"/>
      <p:regular r:id="rId13"/>
      <p:bold r:id="rId14"/>
    </p:embeddedFont>
    <p:embeddedFont>
      <p:font typeface="Roboto" panose="02000000000000000000" pitchFamily="2" charset="0"/>
      <p:regular r:id="rId15"/>
      <p:bold r:id="rId16"/>
      <p: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14271" cy="6865808"/>
          </a:xfrm>
          <a:prstGeom prst="rect">
            <a:avLst/>
          </a:prstGeom>
        </p:spPr>
      </p:pic>
      <p:pic>
        <p:nvPicPr>
          <p:cNvPr id="3" name="Object 2" descr="preencoded.png"/>
          <p:cNvPicPr>
            <a:picLocks noChangeAspect="1"/>
          </p:cNvPicPr>
          <p:nvPr/>
        </p:nvPicPr>
        <p:blipFill>
          <a:blip r:embed="rId5"/>
          <a:srcRect t="7413" b="7413"/>
          <a:stretch/>
        </p:blipFill>
        <p:spPr>
          <a:xfrm>
            <a:off x="114271" y="0"/>
            <a:ext cx="12074681" cy="6856286"/>
          </a:xfrm>
          <a:prstGeom prst="rect">
            <a:avLst/>
          </a:prstGeom>
        </p:spPr>
      </p:pic>
      <p:sp>
        <p:nvSpPr>
          <p:cNvPr id="4" name="Object 3"/>
          <p:cNvSpPr/>
          <p:nvPr/>
        </p:nvSpPr>
        <p:spPr>
          <a:xfrm>
            <a:off x="336267" y="2131876"/>
            <a:ext cx="11630688" cy="1825486"/>
          </a:xfrm>
          <a:prstGeom prst="rect">
            <a:avLst/>
          </a:prstGeom>
          <a:noFill/>
        </p:spPr>
        <p:txBody>
          <a:bodyPr wrap="square" lIns="0" tIns="0" rIns="0" bIns="0" rtlCol="0" anchor="t"/>
          <a:lstStyle/>
          <a:p>
            <a:pPr algn="ctr">
              <a:lnSpc>
                <a:spcPts val="7189"/>
              </a:lnSpc>
              <a:buNone/>
            </a:pPr>
            <a:r>
              <a:rPr lang="en-US" sz="6750" dirty="0">
                <a:solidFill>
                  <a:srgbClr val="FFFFFF"/>
                </a:solidFill>
                <a:latin typeface="Playfair Display" pitchFamily="34" charset="0"/>
                <a:ea typeface="Playfair Display" pitchFamily="34" charset="-122"/>
                <a:cs typeface="Playfair Display" pitchFamily="34" charset="-120"/>
              </a:rPr>
              <a:t>The Global Tapestry as seen through Mali's Influence</a:t>
            </a:r>
            <a:endParaRPr lang="en-US" dirty="0"/>
          </a:p>
        </p:txBody>
      </p:sp>
      <p:sp>
        <p:nvSpPr>
          <p:cNvPr id="5" name="Object 4"/>
          <p:cNvSpPr/>
          <p:nvPr/>
        </p:nvSpPr>
        <p:spPr>
          <a:xfrm>
            <a:off x="23807" y="4040566"/>
            <a:ext cx="12255610" cy="682534"/>
          </a:xfrm>
          <a:prstGeom prst="rect">
            <a:avLst/>
          </a:prstGeom>
          <a:noFill/>
        </p:spPr>
        <p:txBody>
          <a:bodyPr wrap="square" lIns="0" tIns="0" rIns="0" bIns="0" rtlCol="0" anchor="t"/>
          <a:lstStyle/>
          <a:p>
            <a:pPr algn="ctr">
              <a:lnSpc>
                <a:spcPts val="2689"/>
              </a:lnSpc>
              <a:spcBef>
                <a:spcPts val="643"/>
              </a:spcBef>
              <a:buNone/>
            </a:pPr>
            <a:r>
              <a:rPr lang="en-US" sz="1721" kern="0" spc="52" dirty="0">
                <a:solidFill>
                  <a:srgbClr val="FFFFFF">
                    <a:alpha val="80000"/>
                  </a:srgbClr>
                </a:solidFill>
                <a:latin typeface="Roboto" pitchFamily="34" charset="0"/>
                <a:ea typeface="Roboto" pitchFamily="34" charset="-122"/>
                <a:cs typeface="Roboto" pitchFamily="34" charset="-120"/>
              </a:rPr>
              <a:t>Exploring how Mali's wealth, trade, religion, and intellectual culture interconnected with the wider world during the 1200-1450 period.</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DF1EB"/>
        </a:solidFill>
        <a:effectLst/>
      </p:bgPr>
    </p:bg>
    <p:spTree>
      <p:nvGrpSpPr>
        <p:cNvPr id="1" name=""/>
        <p:cNvGrpSpPr/>
        <p:nvPr/>
      </p:nvGrpSpPr>
      <p:grpSpPr>
        <a:xfrm>
          <a:off x="0" y="0"/>
          <a:ext cx="0" cy="0"/>
          <a:chOff x="0" y="0"/>
          <a:chExt cx="0" cy="0"/>
        </a:xfrm>
      </p:grpSpPr>
      <p:sp>
        <p:nvSpPr>
          <p:cNvPr id="2" name="Object 1"/>
          <p:cNvSpPr/>
          <p:nvPr/>
        </p:nvSpPr>
        <p:spPr>
          <a:xfrm>
            <a:off x="3681682" y="0"/>
            <a:ext cx="8507217" cy="3399575"/>
          </a:xfrm>
          <a:prstGeom prst="rect">
            <a:avLst/>
          </a:prstGeom>
          <a:solidFill>
            <a:srgbClr val="5E5A5A"/>
          </a:solidFill>
        </p:spPr>
        <p:txBody>
          <a:bodyPr/>
          <a:lstStyle/>
          <a:p>
            <a:endParaRPr lang="en-US"/>
          </a:p>
        </p:txBody>
      </p:sp>
      <p:sp>
        <p:nvSpPr>
          <p:cNvPr id="3" name="Object 2"/>
          <p:cNvSpPr/>
          <p:nvPr/>
        </p:nvSpPr>
        <p:spPr>
          <a:xfrm>
            <a:off x="4157865" y="422566"/>
            <a:ext cx="7435070" cy="1014159"/>
          </a:xfrm>
          <a:prstGeom prst="rect">
            <a:avLst/>
          </a:prstGeom>
          <a:noFill/>
        </p:spPr>
        <p:txBody>
          <a:bodyPr wrap="square" lIns="0" tIns="0" rIns="0" bIns="0" rtlCol="0" anchor="t"/>
          <a:lstStyle/>
          <a:p>
            <a:pPr algn="l">
              <a:lnSpc>
                <a:spcPts val="3994"/>
              </a:lnSpc>
              <a:buNone/>
            </a:pPr>
            <a:r>
              <a:rPr lang="en-US" sz="3750" b="1" dirty="0">
                <a:solidFill>
                  <a:srgbClr val="FFFFFF"/>
                </a:solidFill>
                <a:latin typeface="Playfair Display" pitchFamily="34" charset="0"/>
                <a:ea typeface="Playfair Display" pitchFamily="34" charset="-122"/>
                <a:cs typeface="Playfair Display" pitchFamily="34" charset="-120"/>
              </a:rPr>
              <a:t>Weaving the Threads Together (Final Discussion)</a:t>
            </a:r>
            <a:endParaRPr lang="en-US" dirty="0"/>
          </a:p>
        </p:txBody>
      </p:sp>
      <p:sp>
        <p:nvSpPr>
          <p:cNvPr id="4" name="Object 3"/>
          <p:cNvSpPr/>
          <p:nvPr/>
        </p:nvSpPr>
        <p:spPr>
          <a:xfrm>
            <a:off x="4157865" y="1523738"/>
            <a:ext cx="8310377" cy="1580160"/>
          </a:xfrm>
          <a:prstGeom prst="rect">
            <a:avLst/>
          </a:prstGeom>
          <a:noFill/>
        </p:spPr>
        <p:txBody>
          <a:bodyPr wrap="square" lIns="0" tIns="0" rIns="0" bIns="0" rtlCol="0" anchor="t"/>
          <a:lstStyle/>
          <a:p>
            <a:pPr algn="l">
              <a:lnSpc>
                <a:spcPts val="2489"/>
              </a:lnSpc>
              <a:spcBef>
                <a:spcPts val="672"/>
              </a:spcBef>
              <a:buNone/>
            </a:pPr>
            <a:r>
              <a:rPr lang="en-US" sz="1594" b="1" kern="0" spc="48" dirty="0">
                <a:solidFill>
                  <a:srgbClr val="FFFFFF">
                    <a:alpha val="80000"/>
                  </a:srgbClr>
                </a:solidFill>
                <a:latin typeface="Roboto" pitchFamily="34" charset="0"/>
                <a:ea typeface="Roboto" pitchFamily="34" charset="-122"/>
                <a:cs typeface="Roboto" pitchFamily="34" charset="-120"/>
              </a:rPr>
              <a:t>Prompt:</a:t>
            </a:r>
            <a:br>
              <a:rPr lang="en-US" sz="1594" kern="0" spc="48" dirty="0">
                <a:solidFill>
                  <a:srgbClr val="FFFFFF">
                    <a:alpha val="80000"/>
                  </a:srgbClr>
                </a:solidFill>
                <a:latin typeface="Roboto" pitchFamily="34" charset="0"/>
                <a:ea typeface="Roboto" pitchFamily="34" charset="-122"/>
                <a:cs typeface="Roboto" pitchFamily="34" charset="-120"/>
              </a:rPr>
            </a:br>
            <a:r>
              <a:rPr lang="en-US" sz="1594" i="1" kern="0" spc="48" dirty="0">
                <a:solidFill>
                  <a:srgbClr val="FFFFFF">
                    <a:alpha val="80000"/>
                  </a:srgbClr>
                </a:solidFill>
                <a:latin typeface="Roboto" pitchFamily="34" charset="0"/>
                <a:ea typeface="Roboto" pitchFamily="34" charset="-122"/>
                <a:cs typeface="Roboto" pitchFamily="34" charset="-120"/>
              </a:rPr>
              <a:t>Now that we’ve heard from each group, let’s think about how all these different threads—Mali’s wealth, trade, religion, intellectual culture, and global crises—fit together. What symbols or colors would represent Mali’s unique position in global history?</a:t>
            </a:r>
            <a:endParaRPr lang="en-US" dirty="0"/>
          </a:p>
        </p:txBody>
      </p:sp>
      <p:pic>
        <p:nvPicPr>
          <p:cNvPr id="5" name="Object 4" descr="preencoded.png"/>
          <p:cNvPicPr>
            <a:picLocks noChangeAspect="1"/>
          </p:cNvPicPr>
          <p:nvPr/>
        </p:nvPicPr>
        <p:blipFill>
          <a:blip r:embed="rId3"/>
          <a:srcRect l="6853" r="6853"/>
          <a:stretch/>
        </p:blipFill>
        <p:spPr>
          <a:xfrm>
            <a:off x="0" y="0"/>
            <a:ext cx="3691257" cy="6865808"/>
          </a:xfrm>
          <a:prstGeom prst="rect">
            <a:avLst/>
          </a:prstGeom>
        </p:spPr>
      </p:pic>
      <p:sp>
        <p:nvSpPr>
          <p:cNvPr id="6" name="Object 5"/>
          <p:cNvSpPr/>
          <p:nvPr/>
        </p:nvSpPr>
        <p:spPr>
          <a:xfrm>
            <a:off x="4157865" y="3685253"/>
            <a:ext cx="7554956" cy="2694901"/>
          </a:xfrm>
          <a:prstGeom prst="rect">
            <a:avLst/>
          </a:prstGeom>
          <a:solidFill>
            <a:srgbClr val="5E5A5A">
              <a:alpha val="30000"/>
            </a:srgbClr>
          </a:solidFill>
        </p:spPr>
        <p:txBody>
          <a:bodyPr/>
          <a:lstStyle/>
          <a:p>
            <a:endParaRPr lang="en-US"/>
          </a:p>
        </p:txBody>
      </p:sp>
      <p:sp>
        <p:nvSpPr>
          <p:cNvPr id="7" name="Object 6"/>
          <p:cNvSpPr/>
          <p:nvPr/>
        </p:nvSpPr>
        <p:spPr>
          <a:xfrm>
            <a:off x="4443544" y="3925223"/>
            <a:ext cx="7786633" cy="521363"/>
          </a:xfrm>
          <a:prstGeom prst="rect">
            <a:avLst/>
          </a:prstGeom>
          <a:noFill/>
        </p:spPr>
        <p:txBody>
          <a:bodyPr wrap="square" lIns="0" tIns="0" rIns="0" bIns="0" rtlCol="0" anchor="t"/>
          <a:lstStyle/>
          <a:p>
            <a:pPr algn="l">
              <a:lnSpc>
                <a:spcPts val="1370"/>
              </a:lnSpc>
              <a:buNone/>
            </a:pPr>
            <a:r>
              <a:rPr lang="en-US" sz="877" b="1" kern="0" spc="26" dirty="0">
                <a:solidFill>
                  <a:srgbClr val="181818">
                    <a:alpha val="80000"/>
                  </a:srgbClr>
                </a:solidFill>
                <a:latin typeface="Roboto" pitchFamily="34" charset="0"/>
                <a:ea typeface="Roboto" pitchFamily="34" charset="-122"/>
                <a:cs typeface="Roboto" pitchFamily="34" charset="-120"/>
              </a:rPr>
              <a:t>Design Your Own Tapestry</a:t>
            </a:r>
            <a:br>
              <a:rPr lang="en-US" sz="877" kern="0" spc="26" dirty="0">
                <a:solidFill>
                  <a:srgbClr val="181818">
                    <a:alpha val="80000"/>
                  </a:srgbClr>
                </a:solidFill>
                <a:latin typeface="Roboto" pitchFamily="34" charset="0"/>
                <a:ea typeface="Roboto" pitchFamily="34" charset="-122"/>
                <a:cs typeface="Roboto" pitchFamily="34" charset="-120"/>
              </a:rPr>
            </a:br>
            <a:r>
              <a:rPr lang="en-US" sz="877" kern="0" spc="26" dirty="0">
                <a:solidFill>
                  <a:srgbClr val="181818">
                    <a:alpha val="80000"/>
                  </a:srgbClr>
                </a:solidFill>
                <a:latin typeface="Roboto" pitchFamily="34" charset="0"/>
                <a:ea typeface="Roboto" pitchFamily="34" charset="-122"/>
                <a:cs typeface="Roboto" pitchFamily="34" charset="-120"/>
              </a:rPr>
              <a:t>Pick a color, symbol, or pattern to represent each group’s topic (gold for wealth, green for Islam, etc.). How would you design a tapestry that tells Mali’s story in the global world of 1200-1450 CE?</a:t>
            </a:r>
            <a:endParaRPr lang="en-US" dirty="0"/>
          </a:p>
        </p:txBody>
      </p:sp>
      <p:sp>
        <p:nvSpPr>
          <p:cNvPr id="8" name="Object 7"/>
          <p:cNvSpPr/>
          <p:nvPr/>
        </p:nvSpPr>
        <p:spPr>
          <a:xfrm>
            <a:off x="4443544" y="4640134"/>
            <a:ext cx="7786633" cy="695151"/>
          </a:xfrm>
          <a:prstGeom prst="rect">
            <a:avLst/>
          </a:prstGeom>
          <a:noFill/>
        </p:spPr>
        <p:txBody>
          <a:bodyPr wrap="square" lIns="0" tIns="0" rIns="0" bIns="0" rtlCol="0" anchor="t"/>
          <a:lstStyle/>
          <a:p>
            <a:pPr algn="l">
              <a:lnSpc>
                <a:spcPts val="1370"/>
              </a:lnSpc>
              <a:spcBef>
                <a:spcPts val="77"/>
              </a:spcBef>
              <a:buNone/>
            </a:pPr>
            <a:r>
              <a:rPr lang="en-US" sz="877" b="1" kern="0" spc="26" dirty="0">
                <a:solidFill>
                  <a:srgbClr val="181818">
                    <a:alpha val="80000"/>
                  </a:srgbClr>
                </a:solidFill>
                <a:latin typeface="Roboto" pitchFamily="34" charset="0"/>
                <a:ea typeface="Roboto" pitchFamily="34" charset="-122"/>
                <a:cs typeface="Roboto" pitchFamily="34" charset="-120"/>
              </a:rPr>
              <a:t>Historical Playlist Creation</a:t>
            </a:r>
            <a:br>
              <a:rPr lang="en-US" sz="877" kern="0" spc="26" dirty="0">
                <a:solidFill>
                  <a:srgbClr val="181818">
                    <a:alpha val="80000"/>
                  </a:srgbClr>
                </a:solidFill>
                <a:latin typeface="Roboto" pitchFamily="34" charset="0"/>
                <a:ea typeface="Roboto" pitchFamily="34" charset="-122"/>
                <a:cs typeface="Roboto" pitchFamily="34" charset="-120"/>
              </a:rPr>
            </a:br>
            <a:r>
              <a:rPr lang="en-US" sz="877" kern="0" spc="26" dirty="0">
                <a:solidFill>
                  <a:srgbClr val="181818">
                    <a:alpha val="80000"/>
                  </a:srgbClr>
                </a:solidFill>
                <a:latin typeface="Roboto" pitchFamily="34" charset="0"/>
                <a:ea typeface="Roboto" pitchFamily="34" charset="-122"/>
                <a:cs typeface="Roboto" pitchFamily="34" charset="-120"/>
              </a:rPr>
              <a:t>Create a global “playlist” to represent Mali’s role in the world. Each group adds a “track” that captures the essence of their topic—what’s the song for Mali’s gold trade? Timbuktu’s intellectual life? How do the songs flow together to tell a cohesive story of Mali’s global influence?</a:t>
            </a:r>
            <a:endParaRPr lang="en-US" dirty="0"/>
          </a:p>
        </p:txBody>
      </p:sp>
      <p:sp>
        <p:nvSpPr>
          <p:cNvPr id="9" name="Object 8"/>
          <p:cNvSpPr/>
          <p:nvPr/>
        </p:nvSpPr>
        <p:spPr>
          <a:xfrm>
            <a:off x="4443544" y="5345165"/>
            <a:ext cx="7786633" cy="695151"/>
          </a:xfrm>
          <a:prstGeom prst="rect">
            <a:avLst/>
          </a:prstGeom>
          <a:noFill/>
        </p:spPr>
        <p:txBody>
          <a:bodyPr wrap="square" lIns="0" tIns="0" rIns="0" bIns="0" rtlCol="0" anchor="t"/>
          <a:lstStyle/>
          <a:p>
            <a:pPr algn="l">
              <a:lnSpc>
                <a:spcPts val="1370"/>
              </a:lnSpc>
              <a:spcBef>
                <a:spcPts val="77"/>
              </a:spcBef>
              <a:buNone/>
            </a:pPr>
            <a:r>
              <a:rPr lang="en-US" sz="877" b="1" kern="0" spc="26" dirty="0">
                <a:solidFill>
                  <a:srgbClr val="181818">
                    <a:alpha val="80000"/>
                  </a:srgbClr>
                </a:solidFill>
                <a:latin typeface="Roboto" pitchFamily="34" charset="0"/>
                <a:ea typeface="Roboto" pitchFamily="34" charset="-122"/>
                <a:cs typeface="Roboto" pitchFamily="34" charset="-120"/>
              </a:rPr>
              <a:t>Legacy Time Capsule</a:t>
            </a:r>
            <a:br>
              <a:rPr lang="en-US" sz="877" kern="0" spc="26" dirty="0">
                <a:solidFill>
                  <a:srgbClr val="181818">
                    <a:alpha val="80000"/>
                  </a:srgbClr>
                </a:solidFill>
                <a:latin typeface="Roboto" pitchFamily="34" charset="0"/>
                <a:ea typeface="Roboto" pitchFamily="34" charset="-122"/>
                <a:cs typeface="Roboto" pitchFamily="34" charset="-120"/>
              </a:rPr>
            </a:br>
            <a:r>
              <a:rPr lang="en-US" sz="877" kern="0" spc="26" dirty="0">
                <a:solidFill>
                  <a:srgbClr val="181818">
                    <a:alpha val="80000"/>
                  </a:srgbClr>
                </a:solidFill>
                <a:latin typeface="Roboto" pitchFamily="34" charset="0"/>
                <a:ea typeface="Roboto" pitchFamily="34" charset="-122"/>
                <a:cs typeface="Roboto" pitchFamily="34" charset="-120"/>
              </a:rPr>
              <a:t>Imagine you're building a </a:t>
            </a:r>
            <a:r>
              <a:rPr lang="en-US" sz="877" b="1" kern="0" spc="26" dirty="0">
                <a:solidFill>
                  <a:srgbClr val="181818">
                    <a:alpha val="80000"/>
                  </a:srgbClr>
                </a:solidFill>
                <a:latin typeface="Roboto" pitchFamily="34" charset="0"/>
                <a:ea typeface="Roboto" pitchFamily="34" charset="-122"/>
                <a:cs typeface="Roboto" pitchFamily="34" charset="-120"/>
              </a:rPr>
              <a:t>time capsule</a:t>
            </a:r>
            <a:r>
              <a:rPr lang="en-US" sz="877" kern="0" spc="26" dirty="0">
                <a:solidFill>
                  <a:srgbClr val="181818">
                    <a:alpha val="80000"/>
                  </a:srgbClr>
                </a:solidFill>
                <a:latin typeface="Roboto" pitchFamily="34" charset="0"/>
                <a:ea typeface="Roboto" pitchFamily="34" charset="-122"/>
                <a:cs typeface="Roboto" pitchFamily="34" charset="-120"/>
              </a:rPr>
              <a:t> that will be opened 500 years from now. Each group adds an object that represents their topic—Mali’s gold trade, intellectual life, or cultural diplomacy—and explains why it’s essential to understanding Mali’s legacy. What would you include in the time capsule, and how does it symbolize Mali’s lasting impact on the world?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304599"/>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Overview</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6142" y="2373539"/>
            <a:ext cx="857036" cy="914171"/>
          </a:xfrm>
          <a:prstGeom prst="rect">
            <a:avLst/>
          </a:prstGeom>
        </p:spPr>
      </p:pic>
      <p:sp>
        <p:nvSpPr>
          <p:cNvPr id="5" name="Object 4"/>
          <p:cNvSpPr/>
          <p:nvPr/>
        </p:nvSpPr>
        <p:spPr>
          <a:xfrm>
            <a:off x="378048" y="3639426"/>
            <a:ext cx="3624309" cy="215806"/>
          </a:xfrm>
          <a:prstGeom prst="rect">
            <a:avLst/>
          </a:prstGeom>
          <a:noFill/>
        </p:spPr>
        <p:txBody>
          <a:bodyPr wrap="square" lIns="0" tIns="0" rIns="0" bIns="0" rtlCol="0" anchor="t"/>
          <a:lstStyle/>
          <a:p>
            <a:pPr algn="ctr">
              <a:lnSpc>
                <a:spcPts val="1700"/>
              </a:lnSpc>
              <a:buNone/>
            </a:pPr>
            <a:r>
              <a:rPr lang="en-US" sz="1260" b="1" kern="0" spc="126" dirty="0">
                <a:solidFill>
                  <a:srgbClr val="181818">
                    <a:alpha val="80000"/>
                  </a:srgbClr>
                </a:solidFill>
                <a:latin typeface="Roboto" pitchFamily="34" charset="0"/>
                <a:ea typeface="Roboto" pitchFamily="34" charset="-122"/>
                <a:cs typeface="Roboto" pitchFamily="34" charset="-120"/>
              </a:rPr>
              <a:t>CONSTRUCTING A GLOBAL TAPESTRY</a:t>
            </a:r>
            <a:endParaRPr lang="en-US" dirty="0"/>
          </a:p>
        </p:txBody>
      </p:sp>
      <p:sp>
        <p:nvSpPr>
          <p:cNvPr id="6" name="Object 5"/>
          <p:cNvSpPr/>
          <p:nvPr/>
        </p:nvSpPr>
        <p:spPr>
          <a:xfrm>
            <a:off x="378048" y="3925581"/>
            <a:ext cx="3624309" cy="758477"/>
          </a:xfrm>
          <a:prstGeom prst="rect">
            <a:avLst/>
          </a:prstGeom>
          <a:noFill/>
        </p:spPr>
        <p:txBody>
          <a:bodyPr wrap="square" lIns="0" tIns="0" rIns="0" bIns="0" rtlCol="0" anchor="t"/>
          <a:lstStyle/>
          <a:p>
            <a:pPr algn="ctr">
              <a:lnSpc>
                <a:spcPts val="1991"/>
              </a:lnSpc>
              <a:spcBef>
                <a:spcPts val="543"/>
              </a:spcBef>
              <a:buNone/>
            </a:pPr>
            <a:r>
              <a:rPr lang="en-US" sz="1275" kern="0" spc="38" dirty="0">
                <a:solidFill>
                  <a:srgbClr val="181818">
                    <a:alpha val="80000"/>
                  </a:srgbClr>
                </a:solidFill>
                <a:latin typeface="Roboto" pitchFamily="34" charset="0"/>
                <a:ea typeface="Roboto" pitchFamily="34" charset="-122"/>
                <a:cs typeface="Roboto" pitchFamily="34" charset="-120"/>
              </a:rPr>
              <a:t>We're building a 'global tapestry' by exploring how each group's findings interconnect with the rest of the world.</a:t>
            </a:r>
            <a:endParaRPr lang="en-US"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3894" y="2340061"/>
            <a:ext cx="780855" cy="990352"/>
          </a:xfrm>
          <a:prstGeom prst="rect">
            <a:avLst/>
          </a:prstGeom>
        </p:spPr>
      </p:pic>
      <p:sp>
        <p:nvSpPr>
          <p:cNvPr id="8" name="Object 7"/>
          <p:cNvSpPr/>
          <p:nvPr/>
        </p:nvSpPr>
        <p:spPr>
          <a:xfrm>
            <a:off x="4371358" y="3639426"/>
            <a:ext cx="3446236" cy="215806"/>
          </a:xfrm>
          <a:prstGeom prst="rect">
            <a:avLst/>
          </a:prstGeom>
          <a:noFill/>
        </p:spPr>
        <p:txBody>
          <a:bodyPr wrap="square" lIns="0" tIns="0" rIns="0" bIns="0" rtlCol="0" anchor="t"/>
          <a:lstStyle/>
          <a:p>
            <a:pPr algn="ctr">
              <a:lnSpc>
                <a:spcPts val="1700"/>
              </a:lnSpc>
              <a:buNone/>
            </a:pPr>
            <a:r>
              <a:rPr lang="en-US" sz="1260" b="1" kern="0" spc="126" dirty="0">
                <a:solidFill>
                  <a:srgbClr val="181818">
                    <a:alpha val="80000"/>
                  </a:srgbClr>
                </a:solidFill>
                <a:latin typeface="Roboto" pitchFamily="34" charset="0"/>
                <a:ea typeface="Roboto" pitchFamily="34" charset="-122"/>
                <a:cs typeface="Roboto" pitchFamily="34" charset="-120"/>
              </a:rPr>
              <a:t>SHARING FINDINGS</a:t>
            </a:r>
            <a:endParaRPr lang="en-US" dirty="0"/>
          </a:p>
        </p:txBody>
      </p:sp>
      <p:sp>
        <p:nvSpPr>
          <p:cNvPr id="9" name="Object 8"/>
          <p:cNvSpPr/>
          <p:nvPr/>
        </p:nvSpPr>
        <p:spPr>
          <a:xfrm>
            <a:off x="4371358" y="3925581"/>
            <a:ext cx="3446236" cy="758477"/>
          </a:xfrm>
          <a:prstGeom prst="rect">
            <a:avLst/>
          </a:prstGeom>
          <a:noFill/>
        </p:spPr>
        <p:txBody>
          <a:bodyPr wrap="square" lIns="0" tIns="0" rIns="0" bIns="0" rtlCol="0" anchor="t"/>
          <a:lstStyle/>
          <a:p>
            <a:pPr algn="ctr">
              <a:lnSpc>
                <a:spcPts val="1991"/>
              </a:lnSpc>
              <a:spcBef>
                <a:spcPts val="543"/>
              </a:spcBef>
              <a:buNone/>
            </a:pPr>
            <a:r>
              <a:rPr lang="en-US" sz="1275" kern="0" spc="38" dirty="0">
                <a:solidFill>
                  <a:srgbClr val="181818">
                    <a:alpha val="80000"/>
                  </a:srgbClr>
                </a:solidFill>
                <a:latin typeface="Roboto" pitchFamily="34" charset="0"/>
                <a:ea typeface="Roboto" pitchFamily="34" charset="-122"/>
                <a:cs typeface="Roboto" pitchFamily="34" charset="-120"/>
              </a:rPr>
              <a:t>Each group will present their research on Mali's history, including its gold trade, intellectual culture, diplomacy, and more.</a:t>
            </a:r>
            <a:endParaRPr lang="en-US"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74686" y="2407020"/>
            <a:ext cx="857036" cy="857036"/>
          </a:xfrm>
          <a:prstGeom prst="rect">
            <a:avLst/>
          </a:prstGeom>
        </p:spPr>
      </p:pic>
      <p:sp>
        <p:nvSpPr>
          <p:cNvPr id="11" name="Object 10"/>
          <p:cNvSpPr/>
          <p:nvPr/>
        </p:nvSpPr>
        <p:spPr>
          <a:xfrm>
            <a:off x="8176120" y="3639426"/>
            <a:ext cx="3645258" cy="215806"/>
          </a:xfrm>
          <a:prstGeom prst="rect">
            <a:avLst/>
          </a:prstGeom>
          <a:noFill/>
        </p:spPr>
        <p:txBody>
          <a:bodyPr wrap="square" lIns="0" tIns="0" rIns="0" bIns="0" rtlCol="0" anchor="t"/>
          <a:lstStyle/>
          <a:p>
            <a:pPr algn="ctr">
              <a:lnSpc>
                <a:spcPts val="1700"/>
              </a:lnSpc>
              <a:buNone/>
            </a:pPr>
            <a:r>
              <a:rPr lang="en-US" sz="1260" b="1" kern="0" spc="126" dirty="0">
                <a:solidFill>
                  <a:srgbClr val="181818">
                    <a:alpha val="80000"/>
                  </a:srgbClr>
                </a:solidFill>
                <a:latin typeface="Roboto" pitchFamily="34" charset="0"/>
                <a:ea typeface="Roboto" pitchFamily="34" charset="-122"/>
                <a:cs typeface="Roboto" pitchFamily="34" charset="-120"/>
              </a:rPr>
              <a:t>CONNECTING THE THREADS</a:t>
            </a:r>
            <a:endParaRPr lang="en-US" dirty="0"/>
          </a:p>
        </p:txBody>
      </p:sp>
      <p:sp>
        <p:nvSpPr>
          <p:cNvPr id="12" name="Object 11"/>
          <p:cNvSpPr/>
          <p:nvPr/>
        </p:nvSpPr>
        <p:spPr>
          <a:xfrm>
            <a:off x="8176120" y="3925581"/>
            <a:ext cx="3645258" cy="758477"/>
          </a:xfrm>
          <a:prstGeom prst="rect">
            <a:avLst/>
          </a:prstGeom>
          <a:noFill/>
        </p:spPr>
        <p:txBody>
          <a:bodyPr wrap="square" lIns="0" tIns="0" rIns="0" bIns="0" rtlCol="0" anchor="t"/>
          <a:lstStyle/>
          <a:p>
            <a:pPr algn="ctr">
              <a:lnSpc>
                <a:spcPts val="1991"/>
              </a:lnSpc>
              <a:spcBef>
                <a:spcPts val="543"/>
              </a:spcBef>
              <a:buNone/>
            </a:pPr>
            <a:r>
              <a:rPr lang="en-US" sz="1275" kern="0" spc="38" dirty="0">
                <a:solidFill>
                  <a:srgbClr val="181818">
                    <a:alpha val="80000"/>
                  </a:srgbClr>
                </a:solidFill>
                <a:latin typeface="Roboto" pitchFamily="34" charset="0"/>
                <a:ea typeface="Roboto" pitchFamily="34" charset="-122"/>
                <a:cs typeface="Roboto" pitchFamily="34" charset="-120"/>
              </a:rPr>
              <a:t>After the presentations, we'll discuss how these different 'threads' fit together to form a larger global picture.</a:t>
            </a:r>
            <a:endParaRPr lang="en-US" dirty="0"/>
          </a:p>
        </p:txBody>
      </p:sp>
      <p:sp>
        <p:nvSpPr>
          <p:cNvPr id="13" name="Object 12"/>
          <p:cNvSpPr/>
          <p:nvPr/>
        </p:nvSpPr>
        <p:spPr>
          <a:xfrm>
            <a:off x="0" y="5675481"/>
            <a:ext cx="12188952" cy="1180805"/>
          </a:xfrm>
          <a:prstGeom prst="rect">
            <a:avLst/>
          </a:prstGeom>
          <a:solidFill>
            <a:srgbClr val="111627"/>
          </a:solidFill>
        </p:spPr>
        <p:txBody>
          <a:bodyPr/>
          <a:lstStyle/>
          <a:p>
            <a:endParaRPr lang="en-US"/>
          </a:p>
        </p:txBody>
      </p:sp>
      <p:sp>
        <p:nvSpPr>
          <p:cNvPr id="14" name="Object 13"/>
          <p:cNvSpPr/>
          <p:nvPr/>
        </p:nvSpPr>
        <p:spPr>
          <a:xfrm>
            <a:off x="1177436" y="5995560"/>
            <a:ext cx="9834080" cy="539456"/>
          </a:xfrm>
          <a:prstGeom prst="rect">
            <a:avLst/>
          </a:prstGeom>
          <a:noFill/>
        </p:spPr>
        <p:txBody>
          <a:bodyPr wrap="square" lIns="0" tIns="0" rIns="0" bIns="0" rtlCol="0" anchor="t"/>
          <a:lstStyle/>
          <a:p>
            <a:pPr algn="ctr">
              <a:lnSpc>
                <a:spcPts val="2125"/>
              </a:lnSpc>
              <a:buNone/>
            </a:pPr>
            <a:r>
              <a:rPr lang="en-US" sz="1575" b="1" kern="0" spc="158" dirty="0">
                <a:solidFill>
                  <a:srgbClr val="FFFFFF"/>
                </a:solidFill>
                <a:latin typeface="Roboto" pitchFamily="34" charset="0"/>
                <a:ea typeface="Roboto" pitchFamily="34" charset="-122"/>
                <a:cs typeface="Roboto" pitchFamily="34" charset="-120"/>
              </a:rPr>
              <a:t>BY WEAVING TOGETHER THE INSIGHTS FROM EACH GROUP, WE'LL GAIN A DEEPER UNDERSTANDING OF MALI'S PROFOUND INFLUENCE ON THE MEDIEVAL WORLD.</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181" cy="1304599"/>
          </a:xfrm>
          <a:prstGeom prst="rect">
            <a:avLst/>
          </a:prstGeom>
        </p:spPr>
      </p:pic>
      <p:sp>
        <p:nvSpPr>
          <p:cNvPr id="3" name="Object 2"/>
          <p:cNvSpPr/>
          <p:nvPr/>
        </p:nvSpPr>
        <p:spPr>
          <a:xfrm>
            <a:off x="476131" y="422566"/>
            <a:ext cx="12188952" cy="507079"/>
          </a:xfrm>
          <a:prstGeom prst="rect">
            <a:avLst/>
          </a:prstGeom>
          <a:noFill/>
        </p:spPr>
        <p:txBody>
          <a:bodyPr wrap="square" lIns="0" tIns="0" rIns="0" bIns="0" rtlCol="0" anchor="t"/>
          <a:lstStyle/>
          <a:p>
            <a:pPr algn="l">
              <a:lnSpc>
                <a:spcPts val="3994"/>
              </a:lnSpc>
              <a:buNone/>
            </a:pPr>
            <a:r>
              <a:rPr lang="en-US" sz="3750" dirty="0">
                <a:solidFill>
                  <a:srgbClr val="181818">
                    <a:alpha val="80000"/>
                  </a:srgbClr>
                </a:solidFill>
                <a:latin typeface="Playfair Display" pitchFamily="34" charset="0"/>
                <a:ea typeface="Playfair Display" pitchFamily="34" charset="-122"/>
                <a:cs typeface="Playfair Display" pitchFamily="34" charset="-120"/>
              </a:rPr>
              <a:t>How This Works</a:t>
            </a:r>
            <a:endParaRPr lang="en-US" dirty="0"/>
          </a:p>
        </p:txBody>
      </p:sp>
      <p:sp>
        <p:nvSpPr>
          <p:cNvPr id="4" name="Object 3"/>
          <p:cNvSpPr/>
          <p:nvPr/>
        </p:nvSpPr>
        <p:spPr>
          <a:xfrm>
            <a:off x="952262" y="1722047"/>
            <a:ext cx="5446938" cy="4523482"/>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CREATIVE PROMPTS</a:t>
            </a:r>
          </a:p>
          <a:p>
            <a:pPr lvl="1" algn="l">
              <a:lnSpc>
                <a:spcPts val="2291"/>
              </a:lnSpc>
              <a:spcBef>
                <a:spcPts val="260"/>
              </a:spcBef>
              <a:buNone/>
            </a:pPr>
            <a:r>
              <a:rPr lang="en-US" sz="1466" kern="0" spc="44" dirty="0">
                <a:solidFill>
                  <a:srgbClr val="181818">
                    <a:alpha val="80000"/>
                  </a:srgbClr>
                </a:solidFill>
                <a:latin typeface="Roboto" pitchFamily="34" charset="0"/>
                <a:ea typeface="Roboto" pitchFamily="34" charset="-122"/>
                <a:cs typeface="Roboto" pitchFamily="34" charset="-120"/>
              </a:rPr>
              <a:t>Each group will answer a creative prompt that connects to Mali's gold trade, intellectual culture, diplomacy, or other key historical elements. Use the prompt as a springboard to think creatively about your group's topic and how it fits into the bigger global picture.</a:t>
            </a:r>
          </a:p>
          <a:p>
            <a:pPr marL="242900" indent="-242900" algn="l">
              <a:lnSpc>
                <a:spcPts val="2549"/>
              </a:lnSpc>
              <a:spcBef>
                <a:spcPts val="2477"/>
              </a:spcBef>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CLASS PRESENTATION</a:t>
            </a:r>
          </a:p>
          <a:p>
            <a:pPr lvl="1" algn="l">
              <a:lnSpc>
                <a:spcPts val="2291"/>
              </a:lnSpc>
              <a:spcBef>
                <a:spcPts val="260"/>
              </a:spcBef>
              <a:buNone/>
            </a:pPr>
            <a:r>
              <a:rPr lang="en-US" sz="1466" kern="0" spc="44" dirty="0">
                <a:solidFill>
                  <a:srgbClr val="181818">
                    <a:alpha val="80000"/>
                  </a:srgbClr>
                </a:solidFill>
                <a:latin typeface="Roboto" pitchFamily="34" charset="0"/>
                <a:ea typeface="Roboto" pitchFamily="34" charset="-122"/>
                <a:cs typeface="Roboto" pitchFamily="34" charset="-120"/>
              </a:rPr>
              <a:t>Your group will share your findings with the class in a fun, engaging way. Think of it as presenting your group's part of the tapestry! Each group's presentation should answer the creative prompt and explain how Mali's history influenced the world in the 1200-1450 period.</a:t>
            </a:r>
            <a:endParaRPr lang="en-US" dirty="0"/>
          </a:p>
        </p:txBody>
      </p:sp>
      <p:sp>
        <p:nvSpPr>
          <p:cNvPr id="5" name="Object 4"/>
          <p:cNvSpPr/>
          <p:nvPr/>
        </p:nvSpPr>
        <p:spPr>
          <a:xfrm>
            <a:off x="6284928" y="1722047"/>
            <a:ext cx="5446938" cy="2424935"/>
          </a:xfrm>
          <a:prstGeom prst="rect">
            <a:avLst/>
          </a:prstGeom>
          <a:noFill/>
        </p:spPr>
        <p:txBody>
          <a:bodyPr wrap="square" lIns="0" tIns="0" rIns="0" bIns="0" rtlCol="0" anchor="t"/>
          <a:lstStyle/>
          <a:p>
            <a:pPr marL="242900" indent="-242900" algn="l">
              <a:lnSpc>
                <a:spcPts val="2549"/>
              </a:lnSpc>
              <a:buSzPct val="100000"/>
              <a:buChar char="•"/>
            </a:pPr>
            <a:r>
              <a:rPr lang="en-US" sz="1890" b="1" kern="0" spc="189" dirty="0">
                <a:solidFill>
                  <a:srgbClr val="181818">
                    <a:alpha val="80000"/>
                  </a:srgbClr>
                </a:solidFill>
                <a:latin typeface="Roboto" pitchFamily="34" charset="0"/>
                <a:ea typeface="Roboto" pitchFamily="34" charset="-122"/>
                <a:cs typeface="Roboto" pitchFamily="34" charset="-120"/>
              </a:rPr>
              <a:t>WEAVING THE TAPESTRY TOGETHER (FINAL DISCUSSION)</a:t>
            </a:r>
          </a:p>
          <a:p>
            <a:pPr lvl="1" algn="l">
              <a:lnSpc>
                <a:spcPts val="2291"/>
              </a:lnSpc>
              <a:spcBef>
                <a:spcPts val="260"/>
              </a:spcBef>
              <a:buNone/>
            </a:pPr>
            <a:r>
              <a:rPr lang="en-US" sz="1466" kern="0" spc="44" dirty="0">
                <a:solidFill>
                  <a:srgbClr val="181818">
                    <a:alpha val="80000"/>
                  </a:srgbClr>
                </a:solidFill>
                <a:latin typeface="Roboto" pitchFamily="34" charset="0"/>
                <a:ea typeface="Roboto" pitchFamily="34" charset="-122"/>
                <a:cs typeface="Roboto" pitchFamily="34" charset="-120"/>
              </a:rPr>
              <a:t>After all groups have presented, the class will come together to connect the different 'threads' of Mali's history. We'll explore how all these elements—Mali's wealth, religion, trade, intellectual culture, and the Black Death—fit together to form a global tapestry of history.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66033" cy="5913546"/>
          </a:xfrm>
          <a:prstGeom prst="rect">
            <a:avLst/>
          </a:prstGeom>
          <a:solidFill>
            <a:srgbClr val="0C4377"/>
          </a:solidFill>
        </p:spPr>
        <p:txBody>
          <a:bodyPr/>
          <a:lstStyle/>
          <a:p>
            <a:endParaRPr lang="en-US"/>
          </a:p>
        </p:txBody>
      </p:sp>
      <p:pic>
        <p:nvPicPr>
          <p:cNvPr id="3" name="Object 2" descr="preencoded.png"/>
          <p:cNvPicPr>
            <a:picLocks noChangeAspect="1"/>
          </p:cNvPicPr>
          <p:nvPr/>
        </p:nvPicPr>
        <p:blipFill>
          <a:blip r:embed="rId3"/>
          <a:srcRect l="25906" r="25906"/>
          <a:stretch/>
        </p:blipFill>
        <p:spPr>
          <a:xfrm>
            <a:off x="476131" y="476131"/>
            <a:ext cx="5066033" cy="5913546"/>
          </a:xfrm>
          <a:prstGeom prst="rect">
            <a:avLst/>
          </a:prstGeom>
        </p:spPr>
      </p:pic>
      <p:sp>
        <p:nvSpPr>
          <p:cNvPr id="4" name="Object 3"/>
          <p:cNvSpPr/>
          <p:nvPr/>
        </p:nvSpPr>
        <p:spPr>
          <a:xfrm>
            <a:off x="6611185" y="706816"/>
            <a:ext cx="4499223" cy="862035"/>
          </a:xfrm>
          <a:prstGeom prst="rect">
            <a:avLst/>
          </a:prstGeom>
          <a:noFill/>
        </p:spPr>
        <p:txBody>
          <a:bodyPr wrap="square" lIns="0" tIns="0" rIns="0" bIns="0" rtlCol="0" anchor="t"/>
          <a:lstStyle/>
          <a:p>
            <a:pPr algn="ctr">
              <a:lnSpc>
                <a:spcPts val="3395"/>
              </a:lnSpc>
              <a:buNone/>
            </a:pPr>
            <a:r>
              <a:rPr lang="en-US" sz="3188" dirty="0">
                <a:solidFill>
                  <a:srgbClr val="181818">
                    <a:alpha val="80000"/>
                  </a:srgbClr>
                </a:solidFill>
                <a:latin typeface="Playfair Display" pitchFamily="34" charset="0"/>
                <a:ea typeface="Playfair Display" pitchFamily="34" charset="-122"/>
                <a:cs typeface="Playfair Display" pitchFamily="34" charset="-120"/>
              </a:rPr>
              <a:t>Mali's Gold Trade as 'Influencer Marketing'</a:t>
            </a:r>
            <a:endParaRPr lang="en-US" dirty="0"/>
          </a:p>
        </p:txBody>
      </p:sp>
      <p:sp>
        <p:nvSpPr>
          <p:cNvPr id="5" name="Object 4"/>
          <p:cNvSpPr/>
          <p:nvPr/>
        </p:nvSpPr>
        <p:spPr>
          <a:xfrm>
            <a:off x="5770707" y="1638843"/>
            <a:ext cx="6180180" cy="283655"/>
          </a:xfrm>
          <a:prstGeom prst="rect">
            <a:avLst/>
          </a:prstGeom>
          <a:noFill/>
        </p:spPr>
        <p:txBody>
          <a:bodyPr wrap="square" lIns="0" tIns="0" rIns="0" bIns="0" rtlCol="0" anchor="t"/>
          <a:lstStyle/>
          <a:p>
            <a:pPr algn="ctr">
              <a:lnSpc>
                <a:spcPts val="2234"/>
              </a:lnSpc>
              <a:spcBef>
                <a:spcPts val="541"/>
              </a:spcBef>
              <a:buNone/>
            </a:pPr>
            <a:r>
              <a:rPr lang="en-US" sz="1431" b="1" kern="0" spc="43" dirty="0">
                <a:solidFill>
                  <a:srgbClr val="181818">
                    <a:alpha val="80000"/>
                  </a:srgbClr>
                </a:solidFill>
                <a:latin typeface="Roboto" pitchFamily="34" charset="0"/>
                <a:ea typeface="Roboto" pitchFamily="34" charset="-122"/>
                <a:cs typeface="Roboto" pitchFamily="34" charset="-120"/>
              </a:rPr>
              <a:t>Group</a:t>
            </a:r>
            <a:r>
              <a:rPr lang="en-US" sz="1431" kern="0" spc="43" dirty="0">
                <a:solidFill>
                  <a:srgbClr val="181818">
                    <a:alpha val="80000"/>
                  </a:srgbClr>
                </a:solidFill>
                <a:latin typeface="Roboto" pitchFamily="34" charset="0"/>
                <a:ea typeface="Roboto" pitchFamily="34" charset="-122"/>
                <a:cs typeface="Roboto" pitchFamily="34" charset="-120"/>
              </a:rPr>
              <a:t>: Gold Group</a:t>
            </a:r>
            <a:endParaRPr lang="en-US" dirty="0"/>
          </a:p>
        </p:txBody>
      </p:sp>
      <p:sp>
        <p:nvSpPr>
          <p:cNvPr id="6" name="Object 5"/>
          <p:cNvSpPr/>
          <p:nvPr/>
        </p:nvSpPr>
        <p:spPr>
          <a:xfrm>
            <a:off x="5770707" y="2034746"/>
            <a:ext cx="6180180" cy="170193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Prompt</a:t>
            </a:r>
            <a:r>
              <a:rPr lang="en-US" sz="1431" kern="0" spc="43" dirty="0">
                <a:solidFill>
                  <a:srgbClr val="181818">
                    <a:alpha val="80000"/>
                  </a:srgbClr>
                </a:solidFill>
                <a:latin typeface="Roboto" pitchFamily="34" charset="0"/>
                <a:ea typeface="Roboto" pitchFamily="34" charset="-122"/>
                <a:cs typeface="Roboto" pitchFamily="34" charset="-120"/>
              </a:rPr>
              <a:t>:</a:t>
            </a:r>
            <a:br>
              <a:rPr lang="en-US" sz="1431" kern="0" spc="43" dirty="0">
                <a:solidFill>
                  <a:srgbClr val="181818">
                    <a:alpha val="80000"/>
                  </a:srgbClr>
                </a:solidFill>
                <a:latin typeface="Roboto" pitchFamily="34" charset="0"/>
                <a:ea typeface="Roboto" pitchFamily="34" charset="-122"/>
                <a:cs typeface="Roboto" pitchFamily="34" charset="-120"/>
              </a:rPr>
            </a:br>
            <a:r>
              <a:rPr lang="en-US" sz="1431" i="1" kern="0" spc="43" dirty="0">
                <a:solidFill>
                  <a:srgbClr val="181818">
                    <a:alpha val="80000"/>
                  </a:srgbClr>
                </a:solidFill>
                <a:latin typeface="Roboto" pitchFamily="34" charset="0"/>
                <a:ea typeface="Roboto" pitchFamily="34" charset="-122"/>
                <a:cs typeface="Roboto" pitchFamily="34" charset="-120"/>
              </a:rPr>
              <a:t>Mali’s gold trade made it one of the most famous empires in the world. Imagine Mali’s gold is like an "influencer" today. How did Mali use it to gain attention and build relationships with other regions? What would Mali’s “followers” (other empires) be like, and why were they interested in Mali’s gold?</a:t>
            </a:r>
            <a:endParaRPr lang="en-US" dirty="0"/>
          </a:p>
        </p:txBody>
      </p:sp>
      <p:sp>
        <p:nvSpPr>
          <p:cNvPr id="7" name="Object 6"/>
          <p:cNvSpPr/>
          <p:nvPr/>
        </p:nvSpPr>
        <p:spPr>
          <a:xfrm>
            <a:off x="5770707" y="3848923"/>
            <a:ext cx="6180180" cy="283655"/>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Creative Ideas</a:t>
            </a:r>
            <a:r>
              <a:rPr lang="en-US" sz="1431" kern="0" spc="43" dirty="0">
                <a:solidFill>
                  <a:srgbClr val="181818">
                    <a:alpha val="80000"/>
                  </a:srgbClr>
                </a:solidFill>
                <a:latin typeface="Roboto" pitchFamily="34" charset="0"/>
                <a:ea typeface="Roboto" pitchFamily="34" charset="-122"/>
                <a:cs typeface="Roboto" pitchFamily="34" charset="-120"/>
              </a:rPr>
              <a:t>:</a:t>
            </a:r>
            <a:endParaRPr lang="en-US" dirty="0"/>
          </a:p>
        </p:txBody>
      </p:sp>
      <p:sp>
        <p:nvSpPr>
          <p:cNvPr id="8" name="Object 7"/>
          <p:cNvSpPr/>
          <p:nvPr/>
        </p:nvSpPr>
        <p:spPr>
          <a:xfrm>
            <a:off x="5770707" y="4244826"/>
            <a:ext cx="6180180" cy="56731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Mali’s Instagram Feed:</a:t>
            </a:r>
            <a:r>
              <a:rPr lang="en-US" sz="1431" kern="0" spc="43" dirty="0">
                <a:solidFill>
                  <a:srgbClr val="181818">
                    <a:alpha val="80000"/>
                  </a:srgbClr>
                </a:solidFill>
                <a:latin typeface="Roboto" pitchFamily="34" charset="0"/>
                <a:ea typeface="Roboto" pitchFamily="34" charset="-122"/>
                <a:cs typeface="Roboto" pitchFamily="34" charset="-120"/>
              </a:rPr>
              <a:t> Imagine Mali’s gold posted as #GoldGoals on Instagram—what would its most famous post be? Why?</a:t>
            </a:r>
            <a:endParaRPr lang="en-US" dirty="0"/>
          </a:p>
        </p:txBody>
      </p:sp>
      <p:sp>
        <p:nvSpPr>
          <p:cNvPr id="9" name="Object 8"/>
          <p:cNvSpPr/>
          <p:nvPr/>
        </p:nvSpPr>
        <p:spPr>
          <a:xfrm>
            <a:off x="5770707" y="4924384"/>
            <a:ext cx="6180180" cy="56731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Trade Collaborations: </a:t>
            </a:r>
            <a:r>
              <a:rPr lang="en-US" sz="1431" kern="0" spc="43" dirty="0">
                <a:solidFill>
                  <a:srgbClr val="181818">
                    <a:alpha val="80000"/>
                  </a:srgbClr>
                </a:solidFill>
                <a:latin typeface="Roboto" pitchFamily="34" charset="0"/>
                <a:ea typeface="Roboto" pitchFamily="34" charset="-122"/>
                <a:cs typeface="Roboto" pitchFamily="34" charset="-120"/>
              </a:rPr>
              <a:t>What kind of trade "collaborations" would Mali form with other regions, like the Song or even Polynesia?</a:t>
            </a:r>
            <a:endParaRPr lang="en-US" dirty="0"/>
          </a:p>
        </p:txBody>
      </p:sp>
      <p:sp>
        <p:nvSpPr>
          <p:cNvPr id="10" name="Object 9"/>
          <p:cNvSpPr/>
          <p:nvPr/>
        </p:nvSpPr>
        <p:spPr>
          <a:xfrm>
            <a:off x="5770707" y="5603942"/>
            <a:ext cx="6180180" cy="56731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TikTok Challenge: </a:t>
            </a:r>
            <a:r>
              <a:rPr lang="en-US" sz="1431" kern="0" spc="43" dirty="0">
                <a:solidFill>
                  <a:srgbClr val="181818">
                    <a:alpha val="80000"/>
                  </a:srgbClr>
                </a:solidFill>
                <a:latin typeface="Roboto" pitchFamily="34" charset="0"/>
                <a:ea typeface="Roboto" pitchFamily="34" charset="-122"/>
                <a:cs typeface="Roboto" pitchFamily="34" charset="-120"/>
              </a:rPr>
              <a:t>What would a viral TikTok dance based on Mali’s gold caravans and trade look like?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46213" cy="2666333"/>
          </a:xfrm>
          <a:prstGeom prst="rect">
            <a:avLst/>
          </a:prstGeom>
          <a:solidFill>
            <a:srgbClr val="0C4377"/>
          </a:solidFill>
        </p:spPr>
        <p:txBody>
          <a:bodyPr/>
          <a:lstStyle/>
          <a:p>
            <a:endParaRPr lang="en-US"/>
          </a:p>
        </p:txBody>
      </p:sp>
      <p:pic>
        <p:nvPicPr>
          <p:cNvPr id="3" name="Object 2" descr="preencoded.png"/>
          <p:cNvPicPr>
            <a:picLocks noChangeAspect="1"/>
          </p:cNvPicPr>
          <p:nvPr/>
        </p:nvPicPr>
        <p:blipFill>
          <a:blip r:embed="rId3"/>
          <a:srcRect t="35241" b="35241"/>
          <a:stretch/>
        </p:blipFill>
        <p:spPr>
          <a:xfrm>
            <a:off x="476131" y="476131"/>
            <a:ext cx="11246213" cy="2666333"/>
          </a:xfrm>
          <a:prstGeom prst="rect">
            <a:avLst/>
          </a:prstGeom>
        </p:spPr>
      </p:pic>
      <p:sp>
        <p:nvSpPr>
          <p:cNvPr id="4" name="Object 3"/>
          <p:cNvSpPr/>
          <p:nvPr/>
        </p:nvSpPr>
        <p:spPr>
          <a:xfrm>
            <a:off x="85704" y="3333512"/>
            <a:ext cx="12017545" cy="354956"/>
          </a:xfrm>
          <a:prstGeom prst="rect">
            <a:avLst/>
          </a:prstGeom>
          <a:noFill/>
        </p:spPr>
        <p:txBody>
          <a:bodyPr wrap="square" lIns="0" tIns="0" rIns="0" bIns="0" rtlCol="0" anchor="t"/>
          <a:lstStyle/>
          <a:p>
            <a:pPr algn="ctr">
              <a:lnSpc>
                <a:spcPts val="2795"/>
              </a:lnSpc>
              <a:buNone/>
            </a:pPr>
            <a:r>
              <a:rPr lang="en-US" sz="2625" dirty="0">
                <a:solidFill>
                  <a:srgbClr val="181818">
                    <a:alpha val="80000"/>
                  </a:srgbClr>
                </a:solidFill>
                <a:latin typeface="Playfair Display" pitchFamily="34" charset="0"/>
                <a:ea typeface="Playfair Display" pitchFamily="34" charset="-122"/>
                <a:cs typeface="Playfair Display" pitchFamily="34" charset="-120"/>
              </a:rPr>
              <a:t>The Silk Road as “Global Networking”</a:t>
            </a:r>
            <a:endParaRPr lang="en-US" dirty="0"/>
          </a:p>
        </p:txBody>
      </p:sp>
      <p:sp>
        <p:nvSpPr>
          <p:cNvPr id="5" name="Object 4"/>
          <p:cNvSpPr/>
          <p:nvPr/>
        </p:nvSpPr>
        <p:spPr>
          <a:xfrm>
            <a:off x="85704" y="3746079"/>
            <a:ext cx="12017545" cy="233661"/>
          </a:xfrm>
          <a:prstGeom prst="rect">
            <a:avLst/>
          </a:prstGeom>
          <a:noFill/>
        </p:spPr>
        <p:txBody>
          <a:bodyPr wrap="square" lIns="0" tIns="0" rIns="0" bIns="0" rtlCol="0" anchor="t"/>
          <a:lstStyle/>
          <a:p>
            <a:pPr algn="ctr">
              <a:lnSpc>
                <a:spcPts val="1841"/>
              </a:lnSpc>
              <a:spcBef>
                <a:spcPts val="445"/>
              </a:spcBef>
              <a:buNone/>
            </a:pPr>
            <a:r>
              <a:rPr lang="en-US" sz="1178" b="1" kern="0" spc="35" dirty="0">
                <a:solidFill>
                  <a:srgbClr val="181818">
                    <a:alpha val="80000"/>
                  </a:srgbClr>
                </a:solidFill>
                <a:latin typeface="Roboto" pitchFamily="34" charset="0"/>
                <a:ea typeface="Roboto" pitchFamily="34" charset="-122"/>
                <a:cs typeface="Roboto" pitchFamily="34" charset="-120"/>
              </a:rPr>
              <a:t>Group</a:t>
            </a:r>
            <a:r>
              <a:rPr lang="en-US" sz="1178" kern="0" spc="35" dirty="0">
                <a:solidFill>
                  <a:srgbClr val="181818">
                    <a:alpha val="80000"/>
                  </a:srgbClr>
                </a:solidFill>
                <a:latin typeface="Roboto" pitchFamily="34" charset="0"/>
                <a:ea typeface="Roboto" pitchFamily="34" charset="-122"/>
                <a:cs typeface="Roboto" pitchFamily="34" charset="-120"/>
              </a:rPr>
              <a:t>: Red Group</a:t>
            </a:r>
            <a:endParaRPr lang="en-US" dirty="0"/>
          </a:p>
        </p:txBody>
      </p:sp>
      <p:sp>
        <p:nvSpPr>
          <p:cNvPr id="6" name="Object 5"/>
          <p:cNvSpPr/>
          <p:nvPr/>
        </p:nvSpPr>
        <p:spPr>
          <a:xfrm>
            <a:off x="85704" y="4072229"/>
            <a:ext cx="12017545" cy="700984"/>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Prompt:</a:t>
            </a:r>
            <a:br>
              <a:rPr lang="en-US" sz="1178" kern="0" spc="35" dirty="0">
                <a:solidFill>
                  <a:srgbClr val="181818">
                    <a:alpha val="80000"/>
                  </a:srgbClr>
                </a:solidFill>
                <a:latin typeface="Roboto" pitchFamily="34" charset="0"/>
                <a:ea typeface="Roboto" pitchFamily="34" charset="-122"/>
                <a:cs typeface="Roboto" pitchFamily="34" charset="-120"/>
              </a:rPr>
            </a:br>
            <a:r>
              <a:rPr lang="en-US" sz="1178" i="1" kern="0" spc="35" dirty="0">
                <a:solidFill>
                  <a:srgbClr val="181818">
                    <a:alpha val="80000"/>
                  </a:srgbClr>
                </a:solidFill>
                <a:latin typeface="Roboto" pitchFamily="34" charset="0"/>
                <a:ea typeface="Roboto" pitchFamily="34" charset="-122"/>
                <a:cs typeface="Roboto" pitchFamily="34" charset="-120"/>
              </a:rPr>
              <a:t>Even though Mali wasn’t directly on the Silk Road, it still managed to make important trade connections. Imagine the Silk Road is like a global networking event. Who would Mali want to meet (like China, India, etc.)? What would Mali do to stand out at this event?</a:t>
            </a:r>
            <a:endParaRPr lang="en-US" dirty="0"/>
          </a:p>
        </p:txBody>
      </p:sp>
      <p:sp>
        <p:nvSpPr>
          <p:cNvPr id="7" name="Object 6"/>
          <p:cNvSpPr/>
          <p:nvPr/>
        </p:nvSpPr>
        <p:spPr>
          <a:xfrm>
            <a:off x="85704" y="4999018"/>
            <a:ext cx="12017545" cy="233661"/>
          </a:xfrm>
          <a:prstGeom prst="rect">
            <a:avLst/>
          </a:prstGeom>
          <a:noFill/>
        </p:spPr>
        <p:txBody>
          <a:bodyPr wrap="square" lIns="0" tIns="0" rIns="0" bIns="0" rtlCol="0" anchor="t"/>
          <a:lstStyle/>
          <a:p>
            <a:pPr algn="ctr">
              <a:lnSpc>
                <a:spcPts val="1841"/>
              </a:lnSpc>
              <a:spcBef>
                <a:spcPts val="1743"/>
              </a:spcBef>
              <a:buNone/>
            </a:pPr>
            <a:r>
              <a:rPr lang="en-US" sz="1178" b="1" kern="0" spc="35" dirty="0">
                <a:solidFill>
                  <a:srgbClr val="181818">
                    <a:alpha val="80000"/>
                  </a:srgbClr>
                </a:solidFill>
                <a:latin typeface="Roboto" pitchFamily="34" charset="0"/>
                <a:ea typeface="Roboto" pitchFamily="34" charset="-122"/>
                <a:cs typeface="Roboto" pitchFamily="34" charset="-120"/>
              </a:rPr>
              <a:t>Creative Ideas:</a:t>
            </a:r>
            <a:endParaRPr lang="en-US" dirty="0"/>
          </a:p>
        </p:txBody>
      </p:sp>
      <p:sp>
        <p:nvSpPr>
          <p:cNvPr id="8" name="Object 7"/>
          <p:cNvSpPr/>
          <p:nvPr/>
        </p:nvSpPr>
        <p:spPr>
          <a:xfrm>
            <a:off x="85704" y="5325168"/>
            <a:ext cx="12017545" cy="467323"/>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Speed Dating for Traders: </a:t>
            </a:r>
            <a:r>
              <a:rPr lang="en-US" sz="1178" kern="0" spc="35" dirty="0">
                <a:solidFill>
                  <a:srgbClr val="181818">
                    <a:alpha val="80000"/>
                  </a:srgbClr>
                </a:solidFill>
                <a:latin typeface="Roboto" pitchFamily="34" charset="0"/>
                <a:ea typeface="Roboto" pitchFamily="34" charset="-122"/>
                <a:cs typeface="Roboto" pitchFamily="34" charset="-120"/>
              </a:rPr>
              <a:t>How would Mali pitch itself at a speed-dating style trade event? What’s the opening line to catch the attention of The Byzantines or the Aztecs (for example)?</a:t>
            </a:r>
            <a:endParaRPr lang="en-US" dirty="0"/>
          </a:p>
        </p:txBody>
      </p:sp>
      <p:sp>
        <p:nvSpPr>
          <p:cNvPr id="9" name="Object 8"/>
          <p:cNvSpPr/>
          <p:nvPr/>
        </p:nvSpPr>
        <p:spPr>
          <a:xfrm>
            <a:off x="85704" y="5884978"/>
            <a:ext cx="12017545"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Swag Bags from Mali:</a:t>
            </a:r>
            <a:r>
              <a:rPr lang="en-US" sz="1178" kern="0" spc="35" dirty="0">
                <a:solidFill>
                  <a:srgbClr val="181818">
                    <a:alpha val="80000"/>
                  </a:srgbClr>
                </a:solidFill>
                <a:latin typeface="Roboto" pitchFamily="34" charset="0"/>
                <a:ea typeface="Roboto" pitchFamily="34" charset="-122"/>
                <a:cs typeface="Roboto" pitchFamily="34" charset="-120"/>
              </a:rPr>
              <a:t> If Mali handed out “swag bags” to other traders, what goods would they include to impress them?</a:t>
            </a:r>
            <a:endParaRPr lang="en-US" dirty="0"/>
          </a:p>
        </p:txBody>
      </p:sp>
      <p:sp>
        <p:nvSpPr>
          <p:cNvPr id="10" name="Object 9"/>
          <p:cNvSpPr/>
          <p:nvPr/>
        </p:nvSpPr>
        <p:spPr>
          <a:xfrm>
            <a:off x="85704" y="6211128"/>
            <a:ext cx="12017545"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Trade Shark Tank:</a:t>
            </a:r>
            <a:r>
              <a:rPr lang="en-US" sz="1178" kern="0" spc="35" dirty="0">
                <a:solidFill>
                  <a:srgbClr val="181818">
                    <a:alpha val="80000"/>
                  </a:srgbClr>
                </a:solidFill>
                <a:latin typeface="Roboto" pitchFamily="34" charset="0"/>
                <a:ea typeface="Roboto" pitchFamily="34" charset="-122"/>
                <a:cs typeface="Roboto" pitchFamily="34" charset="-120"/>
              </a:rPr>
              <a:t> Mali walks into the "Shark Tank" of global trade—how does it convince other empires to invest in gold and salt?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656311" y="476131"/>
            <a:ext cx="5066033" cy="5913546"/>
          </a:xfrm>
          <a:prstGeom prst="rect">
            <a:avLst/>
          </a:prstGeom>
          <a:solidFill>
            <a:srgbClr val="0C4377"/>
          </a:solidFill>
        </p:spPr>
        <p:txBody>
          <a:bodyPr/>
          <a:lstStyle/>
          <a:p>
            <a:endParaRPr lang="en-US"/>
          </a:p>
        </p:txBody>
      </p:sp>
      <p:pic>
        <p:nvPicPr>
          <p:cNvPr id="3" name="Object 2" descr="preencoded.png"/>
          <p:cNvPicPr>
            <a:picLocks noChangeAspect="1"/>
          </p:cNvPicPr>
          <p:nvPr/>
        </p:nvPicPr>
        <p:blipFill>
          <a:blip r:embed="rId3"/>
          <a:srcRect l="2407" r="2407"/>
          <a:stretch/>
        </p:blipFill>
        <p:spPr>
          <a:xfrm>
            <a:off x="6656311" y="476131"/>
            <a:ext cx="5066033" cy="5913546"/>
          </a:xfrm>
          <a:prstGeom prst="rect">
            <a:avLst/>
          </a:prstGeom>
        </p:spPr>
      </p:pic>
      <p:sp>
        <p:nvSpPr>
          <p:cNvPr id="4" name="Object 3"/>
          <p:cNvSpPr/>
          <p:nvPr/>
        </p:nvSpPr>
        <p:spPr>
          <a:xfrm>
            <a:off x="196166" y="548146"/>
            <a:ext cx="6263979" cy="354956"/>
          </a:xfrm>
          <a:prstGeom prst="rect">
            <a:avLst/>
          </a:prstGeom>
          <a:noFill/>
        </p:spPr>
        <p:txBody>
          <a:bodyPr wrap="square" lIns="0" tIns="0" rIns="0" bIns="0" rtlCol="0" anchor="t"/>
          <a:lstStyle/>
          <a:p>
            <a:pPr algn="ctr">
              <a:lnSpc>
                <a:spcPts val="2795"/>
              </a:lnSpc>
              <a:buNone/>
            </a:pPr>
            <a:r>
              <a:rPr lang="en-US" sz="2625" dirty="0">
                <a:solidFill>
                  <a:srgbClr val="181818">
                    <a:alpha val="80000"/>
                  </a:srgbClr>
                </a:solidFill>
                <a:latin typeface="Playfair Display" pitchFamily="34" charset="0"/>
                <a:ea typeface="Playfair Display" pitchFamily="34" charset="-122"/>
                <a:cs typeface="Playfair Display" pitchFamily="34" charset="-120"/>
              </a:rPr>
              <a:t>Islam as Mali’s “Cultural Ambassador”</a:t>
            </a:r>
            <a:endParaRPr lang="en-US" dirty="0"/>
          </a:p>
        </p:txBody>
      </p:sp>
      <p:sp>
        <p:nvSpPr>
          <p:cNvPr id="5" name="Object 4"/>
          <p:cNvSpPr/>
          <p:nvPr/>
        </p:nvSpPr>
        <p:spPr>
          <a:xfrm>
            <a:off x="196166" y="960713"/>
            <a:ext cx="6263979" cy="233661"/>
          </a:xfrm>
          <a:prstGeom prst="rect">
            <a:avLst/>
          </a:prstGeom>
          <a:noFill/>
        </p:spPr>
        <p:txBody>
          <a:bodyPr wrap="square" lIns="0" tIns="0" rIns="0" bIns="0" rtlCol="0" anchor="t"/>
          <a:lstStyle/>
          <a:p>
            <a:pPr algn="ctr">
              <a:lnSpc>
                <a:spcPts val="1841"/>
              </a:lnSpc>
              <a:spcBef>
                <a:spcPts val="445"/>
              </a:spcBef>
              <a:buNone/>
            </a:pPr>
            <a:r>
              <a:rPr lang="en-US" sz="1178" b="1" kern="0" spc="35" dirty="0">
                <a:solidFill>
                  <a:srgbClr val="181818">
                    <a:alpha val="80000"/>
                  </a:srgbClr>
                </a:solidFill>
                <a:latin typeface="Roboto" pitchFamily="34" charset="0"/>
                <a:ea typeface="Roboto" pitchFamily="34" charset="-122"/>
                <a:cs typeface="Roboto" pitchFamily="34" charset="-120"/>
              </a:rPr>
              <a:t>Group</a:t>
            </a:r>
            <a:r>
              <a:rPr lang="en-US" sz="1178" kern="0" spc="35" dirty="0">
                <a:solidFill>
                  <a:srgbClr val="181818">
                    <a:alpha val="80000"/>
                  </a:srgbClr>
                </a:solidFill>
                <a:latin typeface="Roboto" pitchFamily="34" charset="0"/>
                <a:ea typeface="Roboto" pitchFamily="34" charset="-122"/>
                <a:cs typeface="Roboto" pitchFamily="34" charset="-120"/>
              </a:rPr>
              <a:t>: Green Group</a:t>
            </a:r>
            <a:endParaRPr lang="en-US" dirty="0"/>
          </a:p>
        </p:txBody>
      </p:sp>
      <p:sp>
        <p:nvSpPr>
          <p:cNvPr id="6" name="Object 5"/>
          <p:cNvSpPr/>
          <p:nvPr/>
        </p:nvSpPr>
        <p:spPr>
          <a:xfrm>
            <a:off x="196166" y="1286863"/>
            <a:ext cx="6263979" cy="1869290"/>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Prompt for Students</a:t>
            </a:r>
            <a:r>
              <a:rPr lang="en-US" sz="1178" kern="0" spc="35" dirty="0">
                <a:solidFill>
                  <a:srgbClr val="181818">
                    <a:alpha val="80000"/>
                  </a:srgbClr>
                </a:solidFill>
                <a:latin typeface="Roboto" pitchFamily="34" charset="0"/>
                <a:ea typeface="Roboto" pitchFamily="34" charset="-122"/>
                <a:cs typeface="Roboto" pitchFamily="34" charset="-120"/>
              </a:rPr>
              <a:t>:</a:t>
            </a:r>
            <a:br>
              <a:rPr lang="en-US" sz="1178" kern="0" spc="35" dirty="0">
                <a:solidFill>
                  <a:srgbClr val="181818">
                    <a:alpha val="80000"/>
                  </a:srgbClr>
                </a:solidFill>
                <a:latin typeface="Roboto" pitchFamily="34" charset="0"/>
                <a:ea typeface="Roboto" pitchFamily="34" charset="-122"/>
                <a:cs typeface="Roboto" pitchFamily="34" charset="-120"/>
              </a:rPr>
            </a:br>
            <a:r>
              <a:rPr lang="en-US" sz="1178" i="1" kern="0" spc="35" dirty="0">
                <a:solidFill>
                  <a:srgbClr val="181818">
                    <a:alpha val="80000"/>
                  </a:srgbClr>
                </a:solidFill>
                <a:latin typeface="Roboto" pitchFamily="34" charset="0"/>
                <a:ea typeface="Roboto" pitchFamily="34" charset="-122"/>
                <a:cs typeface="Roboto" pitchFamily="34" charset="-120"/>
              </a:rPr>
              <a:t>Imagine Mali has sent Islam as its “Cultural Ambassador” to a high-profile global trade show, where empires from around the world have gathered. Islam’s job is to pitch Mali’s governance, trade, and legal systems—not just to Islamic empires like the Abbasid Caliphate, but also to non-Islamic powers like the Song Dynasty and the Mongol Empire. What would Islam’s flashy “booth” look like? How would Islam grab the attention of empires who care about different things—whether it's religion, trade, or military power?</a:t>
            </a:r>
            <a:endParaRPr lang="en-US" dirty="0"/>
          </a:p>
        </p:txBody>
      </p:sp>
      <p:sp>
        <p:nvSpPr>
          <p:cNvPr id="7" name="Object 6"/>
          <p:cNvSpPr/>
          <p:nvPr/>
        </p:nvSpPr>
        <p:spPr>
          <a:xfrm>
            <a:off x="196166" y="3248641"/>
            <a:ext cx="6263979"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Creative Ideas</a:t>
            </a:r>
            <a:r>
              <a:rPr lang="en-US" sz="1178" kern="0" spc="35" dirty="0">
                <a:solidFill>
                  <a:srgbClr val="181818">
                    <a:alpha val="80000"/>
                  </a:srgbClr>
                </a:solidFill>
                <a:latin typeface="Roboto" pitchFamily="34" charset="0"/>
                <a:ea typeface="Roboto" pitchFamily="34" charset="-122"/>
                <a:cs typeface="Roboto" pitchFamily="34" charset="-120"/>
              </a:rPr>
              <a:t>:</a:t>
            </a:r>
            <a:endParaRPr lang="en-US" dirty="0"/>
          </a:p>
        </p:txBody>
      </p:sp>
      <p:sp>
        <p:nvSpPr>
          <p:cNvPr id="8" name="Object 7"/>
          <p:cNvSpPr/>
          <p:nvPr/>
        </p:nvSpPr>
        <p:spPr>
          <a:xfrm>
            <a:off x="196166" y="3574791"/>
            <a:ext cx="6263979" cy="700984"/>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Islam’s Trade Show Booth</a:t>
            </a:r>
            <a:r>
              <a:rPr lang="en-US" sz="1178" kern="0" spc="35" dirty="0">
                <a:solidFill>
                  <a:srgbClr val="181818">
                    <a:alpha val="80000"/>
                  </a:srgbClr>
                </a:solidFill>
                <a:latin typeface="Roboto" pitchFamily="34" charset="0"/>
                <a:ea typeface="Roboto" pitchFamily="34" charset="-122"/>
                <a:cs typeface="Roboto" pitchFamily="34" charset="-120"/>
              </a:rPr>
              <a:t>: Picture Islam’s booth at a massive international expo—what flashy visuals, symbols, or objects would Islam use to attract visitors? Would there be golden trade artifacts or scrolls showcasing Mali’s legal system?</a:t>
            </a:r>
            <a:endParaRPr lang="en-US" dirty="0"/>
          </a:p>
        </p:txBody>
      </p:sp>
      <p:sp>
        <p:nvSpPr>
          <p:cNvPr id="9" name="Object 8"/>
          <p:cNvSpPr/>
          <p:nvPr/>
        </p:nvSpPr>
        <p:spPr>
          <a:xfrm>
            <a:off x="196166" y="4368263"/>
            <a:ext cx="6263979" cy="934645"/>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Diverse Sales Pitches</a:t>
            </a:r>
            <a:r>
              <a:rPr lang="en-US" sz="1178" kern="0" spc="35" dirty="0">
                <a:solidFill>
                  <a:srgbClr val="181818">
                    <a:alpha val="80000"/>
                  </a:srgbClr>
                </a:solidFill>
                <a:latin typeface="Roboto" pitchFamily="34" charset="0"/>
                <a:ea typeface="Roboto" pitchFamily="34" charset="-122"/>
                <a:cs typeface="Roboto" pitchFamily="34" charset="-120"/>
              </a:rPr>
              <a:t>: What’s Islam’s “elevator pitch” to different kinds of empires? Would it emphasize religious unity to the Abbasids, but focus on wealth and trade routes when talking to the Mongols or Song Dynasty? Imagine Islam tailoring the pitch based on what each empire cares about most!</a:t>
            </a:r>
            <a:endParaRPr lang="en-US" dirty="0"/>
          </a:p>
        </p:txBody>
      </p:sp>
      <p:sp>
        <p:nvSpPr>
          <p:cNvPr id="10" name="Object 9"/>
          <p:cNvSpPr/>
          <p:nvPr/>
        </p:nvSpPr>
        <p:spPr>
          <a:xfrm>
            <a:off x="196166" y="5395397"/>
            <a:ext cx="6263979" cy="934645"/>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181818">
                    <a:alpha val="80000"/>
                  </a:srgbClr>
                </a:solidFill>
                <a:latin typeface="Roboto" pitchFamily="34" charset="0"/>
                <a:ea typeface="Roboto" pitchFamily="34" charset="-122"/>
                <a:cs typeface="Roboto" pitchFamily="34" charset="-120"/>
              </a:rPr>
              <a:t>Cross-Cultural Swag Bags</a:t>
            </a:r>
            <a:r>
              <a:rPr lang="en-US" sz="1178" kern="0" spc="35" dirty="0">
                <a:solidFill>
                  <a:srgbClr val="181818">
                    <a:alpha val="80000"/>
                  </a:srgbClr>
                </a:solidFill>
                <a:latin typeface="Roboto" pitchFamily="34" charset="0"/>
                <a:ea typeface="Roboto" pitchFamily="34" charset="-122"/>
                <a:cs typeface="Roboto" pitchFamily="34" charset="-120"/>
              </a:rPr>
              <a:t>: What “swag” would Islam hand out to different empires to win them over? Maybe custom Qur’ans for the Islamic states, and golden trinkets or trade maps for non-Islamic empires? How would these gifts reflect Mali’s diverse identity?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723344"/>
            <a:ext cx="12198475" cy="3142464"/>
          </a:xfrm>
          <a:prstGeom prst="rect">
            <a:avLst/>
          </a:prstGeom>
          <a:solidFill>
            <a:srgbClr val="0C4377"/>
          </a:solidFill>
        </p:spPr>
        <p:txBody>
          <a:bodyPr/>
          <a:lstStyle/>
          <a:p>
            <a:endParaRPr lang="en-US"/>
          </a:p>
        </p:txBody>
      </p:sp>
      <p:pic>
        <p:nvPicPr>
          <p:cNvPr id="3" name="Object 2" descr="preencoded.png"/>
          <p:cNvPicPr>
            <a:picLocks noChangeAspect="1"/>
          </p:cNvPicPr>
          <p:nvPr/>
        </p:nvPicPr>
        <p:blipFill>
          <a:blip r:embed="rId3"/>
          <a:srcRect t="30667" b="30667"/>
          <a:stretch/>
        </p:blipFill>
        <p:spPr>
          <a:xfrm>
            <a:off x="0" y="3723344"/>
            <a:ext cx="12198475" cy="3142464"/>
          </a:xfrm>
          <a:prstGeom prst="rect">
            <a:avLst/>
          </a:prstGeom>
        </p:spPr>
      </p:pic>
      <p:sp>
        <p:nvSpPr>
          <p:cNvPr id="4" name="Object 3"/>
          <p:cNvSpPr/>
          <p:nvPr/>
        </p:nvSpPr>
        <p:spPr>
          <a:xfrm>
            <a:off x="33329" y="500533"/>
            <a:ext cx="12122294" cy="354956"/>
          </a:xfrm>
          <a:prstGeom prst="rect">
            <a:avLst/>
          </a:prstGeom>
          <a:noFill/>
        </p:spPr>
        <p:txBody>
          <a:bodyPr wrap="square" lIns="0" tIns="0" rIns="0" bIns="0" rtlCol="0" anchor="t"/>
          <a:lstStyle/>
          <a:p>
            <a:pPr algn="ctr">
              <a:lnSpc>
                <a:spcPts val="2795"/>
              </a:lnSpc>
              <a:buNone/>
            </a:pPr>
            <a:r>
              <a:rPr lang="en-US" sz="2625" dirty="0">
                <a:solidFill>
                  <a:srgbClr val="0C4377"/>
                </a:solidFill>
                <a:latin typeface="Playfair Display" pitchFamily="34" charset="0"/>
                <a:ea typeface="Playfair Display" pitchFamily="34" charset="-122"/>
                <a:cs typeface="Playfair Display" pitchFamily="34" charset="-120"/>
              </a:rPr>
              <a:t>Timbuktu as “The World’s First Global University”</a:t>
            </a:r>
            <a:endParaRPr lang="en-US" dirty="0"/>
          </a:p>
        </p:txBody>
      </p:sp>
      <p:sp>
        <p:nvSpPr>
          <p:cNvPr id="5" name="Object 4"/>
          <p:cNvSpPr/>
          <p:nvPr/>
        </p:nvSpPr>
        <p:spPr>
          <a:xfrm>
            <a:off x="33329" y="913100"/>
            <a:ext cx="12122294" cy="233661"/>
          </a:xfrm>
          <a:prstGeom prst="rect">
            <a:avLst/>
          </a:prstGeom>
          <a:noFill/>
        </p:spPr>
        <p:txBody>
          <a:bodyPr wrap="square" lIns="0" tIns="0" rIns="0" bIns="0" rtlCol="0" anchor="t"/>
          <a:lstStyle/>
          <a:p>
            <a:pPr algn="ctr">
              <a:lnSpc>
                <a:spcPts val="1841"/>
              </a:lnSpc>
              <a:spcBef>
                <a:spcPts val="445"/>
              </a:spcBef>
              <a:buNone/>
            </a:pPr>
            <a:r>
              <a:rPr lang="en-US" sz="1178" b="1" kern="0" spc="35" dirty="0">
                <a:solidFill>
                  <a:srgbClr val="0C4377"/>
                </a:solidFill>
                <a:latin typeface="Roboto" pitchFamily="34" charset="0"/>
                <a:ea typeface="Roboto" pitchFamily="34" charset="-122"/>
                <a:cs typeface="Roboto" pitchFamily="34" charset="-120"/>
              </a:rPr>
              <a:t>Group</a:t>
            </a:r>
            <a:r>
              <a:rPr lang="en-US" sz="1178" kern="0" spc="35" dirty="0">
                <a:solidFill>
                  <a:srgbClr val="0C4377"/>
                </a:solidFill>
                <a:latin typeface="Roboto" pitchFamily="34" charset="0"/>
                <a:ea typeface="Roboto" pitchFamily="34" charset="-122"/>
                <a:cs typeface="Roboto" pitchFamily="34" charset="-120"/>
              </a:rPr>
              <a:t>: Blue Group</a:t>
            </a:r>
            <a:endParaRPr lang="en-US" dirty="0"/>
          </a:p>
        </p:txBody>
      </p:sp>
      <p:sp>
        <p:nvSpPr>
          <p:cNvPr id="6" name="Object 5"/>
          <p:cNvSpPr/>
          <p:nvPr/>
        </p:nvSpPr>
        <p:spPr>
          <a:xfrm>
            <a:off x="33329" y="1239250"/>
            <a:ext cx="12122294" cy="700984"/>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0C4377"/>
                </a:solidFill>
                <a:latin typeface="Roboto" pitchFamily="34" charset="0"/>
                <a:ea typeface="Roboto" pitchFamily="34" charset="-122"/>
                <a:cs typeface="Roboto" pitchFamily="34" charset="-120"/>
              </a:rPr>
              <a:t>Prompt</a:t>
            </a:r>
            <a:r>
              <a:rPr lang="en-US" sz="1178" kern="0" spc="35" dirty="0">
                <a:solidFill>
                  <a:srgbClr val="0C4377"/>
                </a:solidFill>
                <a:latin typeface="Roboto" pitchFamily="34" charset="0"/>
                <a:ea typeface="Roboto" pitchFamily="34" charset="-122"/>
                <a:cs typeface="Roboto" pitchFamily="34" charset="-120"/>
              </a:rPr>
              <a:t>:</a:t>
            </a:r>
            <a:br>
              <a:rPr lang="en-US" sz="1178" kern="0" spc="35" dirty="0">
                <a:solidFill>
                  <a:srgbClr val="0C4377"/>
                </a:solidFill>
                <a:latin typeface="Roboto" pitchFamily="34" charset="0"/>
                <a:ea typeface="Roboto" pitchFamily="34" charset="-122"/>
                <a:cs typeface="Roboto" pitchFamily="34" charset="-120"/>
              </a:rPr>
            </a:br>
            <a:r>
              <a:rPr lang="en-US" sz="1178" i="1" kern="0" spc="35" dirty="0">
                <a:solidFill>
                  <a:srgbClr val="0C4377"/>
                </a:solidFill>
                <a:latin typeface="Roboto" pitchFamily="34" charset="0"/>
                <a:ea typeface="Roboto" pitchFamily="34" charset="-122"/>
                <a:cs typeface="Roboto" pitchFamily="34" charset="-120"/>
              </a:rPr>
              <a:t>Timbuktu was known as a center of learning. Imagine it as the first “global university.” What subjects would students study, and who would come from around the world to attend?</a:t>
            </a:r>
            <a:endParaRPr lang="en-US" dirty="0"/>
          </a:p>
        </p:txBody>
      </p:sp>
      <p:sp>
        <p:nvSpPr>
          <p:cNvPr id="7" name="Object 6"/>
          <p:cNvSpPr/>
          <p:nvPr/>
        </p:nvSpPr>
        <p:spPr>
          <a:xfrm>
            <a:off x="33329" y="2032722"/>
            <a:ext cx="12122294"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0C4377"/>
                </a:solidFill>
                <a:latin typeface="Roboto" pitchFamily="34" charset="0"/>
                <a:ea typeface="Roboto" pitchFamily="34" charset="-122"/>
                <a:cs typeface="Roboto" pitchFamily="34" charset="-120"/>
              </a:rPr>
              <a:t>Creative Ideas</a:t>
            </a:r>
            <a:r>
              <a:rPr lang="en-US" sz="1178" kern="0" spc="35" dirty="0">
                <a:solidFill>
                  <a:srgbClr val="0C4377"/>
                </a:solidFill>
                <a:latin typeface="Roboto" pitchFamily="34" charset="0"/>
                <a:ea typeface="Roboto" pitchFamily="34" charset="-122"/>
                <a:cs typeface="Roboto" pitchFamily="34" charset="-120"/>
              </a:rPr>
              <a:t>:</a:t>
            </a:r>
            <a:endParaRPr lang="en-US" dirty="0"/>
          </a:p>
        </p:txBody>
      </p:sp>
      <p:sp>
        <p:nvSpPr>
          <p:cNvPr id="8" name="Object 7"/>
          <p:cNvSpPr/>
          <p:nvPr/>
        </p:nvSpPr>
        <p:spPr>
          <a:xfrm>
            <a:off x="33329" y="2358872"/>
            <a:ext cx="12122294"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0C4377"/>
                </a:solidFill>
                <a:latin typeface="Roboto" pitchFamily="34" charset="0"/>
                <a:ea typeface="Roboto" pitchFamily="34" charset="-122"/>
                <a:cs typeface="Roboto" pitchFamily="34" charset="-120"/>
              </a:rPr>
              <a:t>Timbuktu’s Course Catalog</a:t>
            </a:r>
            <a:r>
              <a:rPr lang="en-US" sz="1178" kern="0" spc="35" dirty="0">
                <a:solidFill>
                  <a:srgbClr val="0C4377"/>
                </a:solidFill>
                <a:latin typeface="Roboto" pitchFamily="34" charset="0"/>
                <a:ea typeface="Roboto" pitchFamily="34" charset="-122"/>
                <a:cs typeface="Roboto" pitchFamily="34" charset="-120"/>
              </a:rPr>
              <a:t>: What would the most popular courses be at “Timbuktu University”—astronomy, poetry, medicine?</a:t>
            </a:r>
            <a:endParaRPr lang="en-US" dirty="0"/>
          </a:p>
        </p:txBody>
      </p:sp>
      <p:sp>
        <p:nvSpPr>
          <p:cNvPr id="9" name="Object 8"/>
          <p:cNvSpPr/>
          <p:nvPr/>
        </p:nvSpPr>
        <p:spPr>
          <a:xfrm>
            <a:off x="33329" y="2685021"/>
            <a:ext cx="12122294" cy="233661"/>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0C4377"/>
                </a:solidFill>
                <a:latin typeface="Roboto" pitchFamily="34" charset="0"/>
                <a:ea typeface="Roboto" pitchFamily="34" charset="-122"/>
                <a:cs typeface="Roboto" pitchFamily="34" charset="-120"/>
              </a:rPr>
              <a:t>The Nobel Prize of Timbuktu</a:t>
            </a:r>
            <a:r>
              <a:rPr lang="en-US" sz="1178" kern="0" spc="35" dirty="0">
                <a:solidFill>
                  <a:srgbClr val="0C4377"/>
                </a:solidFill>
                <a:latin typeface="Roboto" pitchFamily="34" charset="0"/>
                <a:ea typeface="Roboto" pitchFamily="34" charset="-122"/>
                <a:cs typeface="Roboto" pitchFamily="34" charset="-120"/>
              </a:rPr>
              <a:t>: If Timbuktu gave out a global award for intellectual achievement, what groundbreaking ideas would win?</a:t>
            </a:r>
            <a:endParaRPr lang="en-US" dirty="0"/>
          </a:p>
        </p:txBody>
      </p:sp>
      <p:sp>
        <p:nvSpPr>
          <p:cNvPr id="10" name="Object 9"/>
          <p:cNvSpPr/>
          <p:nvPr/>
        </p:nvSpPr>
        <p:spPr>
          <a:xfrm>
            <a:off x="33329" y="3011171"/>
            <a:ext cx="12122294" cy="467323"/>
          </a:xfrm>
          <a:prstGeom prst="rect">
            <a:avLst/>
          </a:prstGeom>
          <a:noFill/>
        </p:spPr>
        <p:txBody>
          <a:bodyPr wrap="square" lIns="0" tIns="0" rIns="0" bIns="0" rtlCol="0" anchor="t"/>
          <a:lstStyle/>
          <a:p>
            <a:pPr algn="ctr">
              <a:lnSpc>
                <a:spcPts val="1841"/>
              </a:lnSpc>
              <a:spcBef>
                <a:spcPts val="714"/>
              </a:spcBef>
              <a:buNone/>
            </a:pPr>
            <a:r>
              <a:rPr lang="en-US" sz="1178" b="1" kern="0" spc="35" dirty="0">
                <a:solidFill>
                  <a:srgbClr val="0C4377"/>
                </a:solidFill>
                <a:latin typeface="Roboto" pitchFamily="34" charset="0"/>
                <a:ea typeface="Roboto" pitchFamily="34" charset="-122"/>
                <a:cs typeface="Roboto" pitchFamily="34" charset="-120"/>
              </a:rPr>
              <a:t>Recruitment Commercial</a:t>
            </a:r>
            <a:r>
              <a:rPr lang="en-US" sz="1178" kern="0" spc="35" dirty="0">
                <a:solidFill>
                  <a:srgbClr val="0C4377"/>
                </a:solidFill>
                <a:latin typeface="Roboto" pitchFamily="34" charset="0"/>
                <a:ea typeface="Roboto" pitchFamily="34" charset="-122"/>
                <a:cs typeface="Roboto" pitchFamily="34" charset="-120"/>
              </a:rPr>
              <a:t>: If Timbuktu made a recruitment ad, what would it say to scholars in Baghdad or Europe? “Come for the manuscripts, stay for the knowledge!”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66033" cy="5913546"/>
          </a:xfrm>
          <a:prstGeom prst="rect">
            <a:avLst/>
          </a:prstGeom>
          <a:solidFill>
            <a:srgbClr val="0C4377"/>
          </a:solidFill>
        </p:spPr>
        <p:txBody>
          <a:bodyPr/>
          <a:lstStyle/>
          <a:p>
            <a:endParaRPr lang="en-US"/>
          </a:p>
        </p:txBody>
      </p:sp>
      <p:pic>
        <p:nvPicPr>
          <p:cNvPr id="3" name="Object 2" descr="preencoded.png"/>
          <p:cNvPicPr>
            <a:picLocks noChangeAspect="1"/>
          </p:cNvPicPr>
          <p:nvPr/>
        </p:nvPicPr>
        <p:blipFill>
          <a:blip r:embed="rId3"/>
          <a:srcRect l="22582" r="22582"/>
          <a:stretch/>
        </p:blipFill>
        <p:spPr>
          <a:xfrm>
            <a:off x="476131" y="476131"/>
            <a:ext cx="5066033" cy="5913546"/>
          </a:xfrm>
          <a:prstGeom prst="rect">
            <a:avLst/>
          </a:prstGeom>
        </p:spPr>
      </p:pic>
      <p:sp>
        <p:nvSpPr>
          <p:cNvPr id="4" name="Object 3"/>
          <p:cNvSpPr/>
          <p:nvPr/>
        </p:nvSpPr>
        <p:spPr>
          <a:xfrm>
            <a:off x="6055886" y="551717"/>
            <a:ext cx="5609822" cy="912743"/>
          </a:xfrm>
          <a:prstGeom prst="rect">
            <a:avLst/>
          </a:prstGeom>
          <a:noFill/>
        </p:spPr>
        <p:txBody>
          <a:bodyPr wrap="square" lIns="0" tIns="0" rIns="0" bIns="0" rtlCol="0" anchor="t"/>
          <a:lstStyle/>
          <a:p>
            <a:pPr algn="ctr">
              <a:lnSpc>
                <a:spcPts val="3594"/>
              </a:lnSpc>
              <a:buNone/>
            </a:pPr>
            <a:r>
              <a:rPr lang="en-US" sz="3375" dirty="0">
                <a:solidFill>
                  <a:srgbClr val="181818">
                    <a:alpha val="80000"/>
                  </a:srgbClr>
                </a:solidFill>
                <a:latin typeface="Playfair Display" pitchFamily="34" charset="0"/>
                <a:ea typeface="Playfair Display" pitchFamily="34" charset="-122"/>
                <a:cs typeface="Playfair Display" pitchFamily="34" charset="-120"/>
              </a:rPr>
              <a:t>Empire Reality Show: “Survivor—World Edition”</a:t>
            </a:r>
            <a:endParaRPr lang="en-US" dirty="0"/>
          </a:p>
        </p:txBody>
      </p:sp>
      <p:sp>
        <p:nvSpPr>
          <p:cNvPr id="5" name="Object 4"/>
          <p:cNvSpPr/>
          <p:nvPr/>
        </p:nvSpPr>
        <p:spPr>
          <a:xfrm>
            <a:off x="5775944" y="1538498"/>
            <a:ext cx="6169705" cy="300439"/>
          </a:xfrm>
          <a:prstGeom prst="rect">
            <a:avLst/>
          </a:prstGeom>
          <a:noFill/>
        </p:spPr>
        <p:txBody>
          <a:bodyPr wrap="square" lIns="0" tIns="0" rIns="0" bIns="0" rtlCol="0" anchor="t"/>
          <a:lstStyle/>
          <a:p>
            <a:pPr algn="ctr">
              <a:lnSpc>
                <a:spcPts val="2366"/>
              </a:lnSpc>
              <a:spcBef>
                <a:spcPts val="572"/>
              </a:spcBef>
              <a:buNone/>
            </a:pPr>
            <a:r>
              <a:rPr lang="en-US" sz="1515" b="1" kern="0" spc="46" dirty="0">
                <a:solidFill>
                  <a:srgbClr val="181818">
                    <a:alpha val="80000"/>
                  </a:srgbClr>
                </a:solidFill>
                <a:latin typeface="Roboto" pitchFamily="34" charset="0"/>
                <a:ea typeface="Roboto" pitchFamily="34" charset="-122"/>
                <a:cs typeface="Roboto" pitchFamily="34" charset="-120"/>
              </a:rPr>
              <a:t>Group</a:t>
            </a:r>
            <a:r>
              <a:rPr lang="en-US" sz="1515" kern="0" spc="46" dirty="0">
                <a:solidFill>
                  <a:srgbClr val="181818">
                    <a:alpha val="80000"/>
                  </a:srgbClr>
                </a:solidFill>
                <a:latin typeface="Roboto" pitchFamily="34" charset="0"/>
                <a:ea typeface="Roboto" pitchFamily="34" charset="-122"/>
                <a:cs typeface="Roboto" pitchFamily="34" charset="-120"/>
              </a:rPr>
              <a:t>: Purple Group</a:t>
            </a:r>
            <a:endParaRPr lang="en-US" dirty="0"/>
          </a:p>
        </p:txBody>
      </p:sp>
      <p:sp>
        <p:nvSpPr>
          <p:cNvPr id="6" name="Object 5"/>
          <p:cNvSpPr/>
          <p:nvPr/>
        </p:nvSpPr>
        <p:spPr>
          <a:xfrm>
            <a:off x="5775944" y="1957850"/>
            <a:ext cx="6169705" cy="1201755"/>
          </a:xfrm>
          <a:prstGeom prst="rect">
            <a:avLst/>
          </a:prstGeom>
          <a:noFill/>
        </p:spPr>
        <p:txBody>
          <a:bodyPr wrap="square" lIns="0" tIns="0" rIns="0" bIns="0" rtlCol="0" anchor="t"/>
          <a:lstStyle/>
          <a:p>
            <a:pPr algn="ctr">
              <a:lnSpc>
                <a:spcPts val="2366"/>
              </a:lnSpc>
              <a:spcBef>
                <a:spcPts val="918"/>
              </a:spcBef>
              <a:buNone/>
            </a:pPr>
            <a:r>
              <a:rPr lang="en-US" sz="1515" b="1" kern="0" spc="46" dirty="0">
                <a:solidFill>
                  <a:srgbClr val="181818">
                    <a:alpha val="80000"/>
                  </a:srgbClr>
                </a:solidFill>
                <a:latin typeface="Roboto" pitchFamily="34" charset="0"/>
                <a:ea typeface="Roboto" pitchFamily="34" charset="-122"/>
                <a:cs typeface="Roboto" pitchFamily="34" charset="-120"/>
              </a:rPr>
              <a:t>Prompt</a:t>
            </a:r>
            <a:r>
              <a:rPr lang="en-US" sz="1515" kern="0" spc="46" dirty="0">
                <a:solidFill>
                  <a:srgbClr val="181818">
                    <a:alpha val="80000"/>
                  </a:srgbClr>
                </a:solidFill>
                <a:latin typeface="Roboto" pitchFamily="34" charset="0"/>
                <a:ea typeface="Roboto" pitchFamily="34" charset="-122"/>
                <a:cs typeface="Roboto" pitchFamily="34" charset="-120"/>
              </a:rPr>
              <a:t>:</a:t>
            </a:r>
            <a:br>
              <a:rPr lang="en-US" sz="1515" kern="0" spc="46" dirty="0">
                <a:solidFill>
                  <a:srgbClr val="181818">
                    <a:alpha val="80000"/>
                  </a:srgbClr>
                </a:solidFill>
                <a:latin typeface="Roboto" pitchFamily="34" charset="0"/>
                <a:ea typeface="Roboto" pitchFamily="34" charset="-122"/>
                <a:cs typeface="Roboto" pitchFamily="34" charset="-120"/>
              </a:rPr>
            </a:br>
            <a:r>
              <a:rPr lang="en-US" sz="1515" i="1" kern="0" spc="46" dirty="0">
                <a:solidFill>
                  <a:srgbClr val="181818">
                    <a:alpha val="80000"/>
                  </a:srgbClr>
                </a:solidFill>
                <a:latin typeface="Roboto" pitchFamily="34" charset="0"/>
                <a:ea typeface="Roboto" pitchFamily="34" charset="-122"/>
                <a:cs typeface="Roboto" pitchFamily="34" charset="-120"/>
              </a:rPr>
              <a:t>If Mali were competing in a reality show where empires have to outlast, outwit, and outplay each other in trade, military, and culture, what would Mali’s winning strategy be?</a:t>
            </a:r>
            <a:endParaRPr lang="en-US" dirty="0"/>
          </a:p>
        </p:txBody>
      </p:sp>
      <p:sp>
        <p:nvSpPr>
          <p:cNvPr id="7" name="Object 6"/>
          <p:cNvSpPr/>
          <p:nvPr/>
        </p:nvSpPr>
        <p:spPr>
          <a:xfrm>
            <a:off x="5775944" y="3278519"/>
            <a:ext cx="6169705" cy="300439"/>
          </a:xfrm>
          <a:prstGeom prst="rect">
            <a:avLst/>
          </a:prstGeom>
          <a:noFill/>
        </p:spPr>
        <p:txBody>
          <a:bodyPr wrap="square" lIns="0" tIns="0" rIns="0" bIns="0" rtlCol="0" anchor="t"/>
          <a:lstStyle/>
          <a:p>
            <a:pPr algn="ctr">
              <a:lnSpc>
                <a:spcPts val="2366"/>
              </a:lnSpc>
              <a:spcBef>
                <a:spcPts val="918"/>
              </a:spcBef>
              <a:buNone/>
            </a:pPr>
            <a:r>
              <a:rPr lang="en-US" sz="1515" b="1" kern="0" spc="46" dirty="0">
                <a:solidFill>
                  <a:srgbClr val="181818">
                    <a:alpha val="80000"/>
                  </a:srgbClr>
                </a:solidFill>
                <a:latin typeface="Roboto" pitchFamily="34" charset="0"/>
                <a:ea typeface="Roboto" pitchFamily="34" charset="-122"/>
                <a:cs typeface="Roboto" pitchFamily="34" charset="-120"/>
              </a:rPr>
              <a:t>Creative Ideas</a:t>
            </a:r>
            <a:r>
              <a:rPr lang="en-US" sz="1515" kern="0" spc="46" dirty="0">
                <a:solidFill>
                  <a:srgbClr val="181818">
                    <a:alpha val="80000"/>
                  </a:srgbClr>
                </a:solidFill>
                <a:latin typeface="Roboto" pitchFamily="34" charset="0"/>
                <a:ea typeface="Roboto" pitchFamily="34" charset="-122"/>
                <a:cs typeface="Roboto" pitchFamily="34" charset="-120"/>
              </a:rPr>
              <a:t>:</a:t>
            </a:r>
            <a:endParaRPr lang="en-US" dirty="0"/>
          </a:p>
        </p:txBody>
      </p:sp>
      <p:sp>
        <p:nvSpPr>
          <p:cNvPr id="8" name="Object 7"/>
          <p:cNvSpPr/>
          <p:nvPr/>
        </p:nvSpPr>
        <p:spPr>
          <a:xfrm>
            <a:off x="5775944" y="3697871"/>
            <a:ext cx="6169705" cy="901316"/>
          </a:xfrm>
          <a:prstGeom prst="rect">
            <a:avLst/>
          </a:prstGeom>
          <a:noFill/>
        </p:spPr>
        <p:txBody>
          <a:bodyPr wrap="square" lIns="0" tIns="0" rIns="0" bIns="0" rtlCol="0" anchor="t"/>
          <a:lstStyle/>
          <a:p>
            <a:pPr algn="ctr">
              <a:lnSpc>
                <a:spcPts val="2366"/>
              </a:lnSpc>
              <a:spcBef>
                <a:spcPts val="918"/>
              </a:spcBef>
              <a:buNone/>
            </a:pPr>
            <a:r>
              <a:rPr lang="en-US" sz="1515" b="1" kern="0" spc="46" dirty="0">
                <a:solidFill>
                  <a:srgbClr val="181818">
                    <a:alpha val="80000"/>
                  </a:srgbClr>
                </a:solidFill>
                <a:latin typeface="Roboto" pitchFamily="34" charset="0"/>
                <a:ea typeface="Roboto" pitchFamily="34" charset="-122"/>
                <a:cs typeface="Roboto" pitchFamily="34" charset="-120"/>
              </a:rPr>
              <a:t>Confessionals</a:t>
            </a:r>
            <a:r>
              <a:rPr lang="en-US" sz="1515" kern="0" spc="46" dirty="0">
                <a:solidFill>
                  <a:srgbClr val="181818">
                    <a:alpha val="80000"/>
                  </a:srgbClr>
                </a:solidFill>
                <a:latin typeface="Roboto" pitchFamily="34" charset="0"/>
                <a:ea typeface="Roboto" pitchFamily="34" charset="-122"/>
                <a:cs typeface="Roboto" pitchFamily="34" charset="-120"/>
              </a:rPr>
              <a:t>: What would Mansa Musa say in his reality show confessional? “I didn’t come here to play. I came here to dominate trade.”</a:t>
            </a:r>
            <a:endParaRPr lang="en-US" dirty="0"/>
          </a:p>
        </p:txBody>
      </p:sp>
      <p:sp>
        <p:nvSpPr>
          <p:cNvPr id="9" name="Object 8"/>
          <p:cNvSpPr/>
          <p:nvPr/>
        </p:nvSpPr>
        <p:spPr>
          <a:xfrm>
            <a:off x="5775944" y="4718100"/>
            <a:ext cx="6169705" cy="600877"/>
          </a:xfrm>
          <a:prstGeom prst="rect">
            <a:avLst/>
          </a:prstGeom>
          <a:noFill/>
        </p:spPr>
        <p:txBody>
          <a:bodyPr wrap="square" lIns="0" tIns="0" rIns="0" bIns="0" rtlCol="0" anchor="t"/>
          <a:lstStyle/>
          <a:p>
            <a:pPr algn="ctr">
              <a:lnSpc>
                <a:spcPts val="2366"/>
              </a:lnSpc>
              <a:spcBef>
                <a:spcPts val="918"/>
              </a:spcBef>
              <a:buNone/>
            </a:pPr>
            <a:r>
              <a:rPr lang="en-US" sz="1515" b="1" kern="0" spc="46" dirty="0">
                <a:solidFill>
                  <a:srgbClr val="181818">
                    <a:alpha val="80000"/>
                  </a:srgbClr>
                </a:solidFill>
                <a:latin typeface="Roboto" pitchFamily="34" charset="0"/>
                <a:ea typeface="Roboto" pitchFamily="34" charset="-122"/>
                <a:cs typeface="Roboto" pitchFamily="34" charset="-120"/>
              </a:rPr>
              <a:t>Challenges</a:t>
            </a:r>
            <a:r>
              <a:rPr lang="en-US" sz="1515" kern="0" spc="46" dirty="0">
                <a:solidFill>
                  <a:srgbClr val="181818">
                    <a:alpha val="80000"/>
                  </a:srgbClr>
                </a:solidFill>
                <a:latin typeface="Roboto" pitchFamily="34" charset="0"/>
                <a:ea typeface="Roboto" pitchFamily="34" charset="-122"/>
                <a:cs typeface="Roboto" pitchFamily="34" charset="-120"/>
              </a:rPr>
              <a:t>: What "Survivor" challenges would Mali ace—trade negotiations, military strategy, or cultural influence? How?</a:t>
            </a:r>
            <a:endParaRPr lang="en-US" dirty="0"/>
          </a:p>
        </p:txBody>
      </p:sp>
      <p:sp>
        <p:nvSpPr>
          <p:cNvPr id="10" name="Object 9"/>
          <p:cNvSpPr/>
          <p:nvPr/>
        </p:nvSpPr>
        <p:spPr>
          <a:xfrm>
            <a:off x="5775944" y="5437892"/>
            <a:ext cx="6169705" cy="901316"/>
          </a:xfrm>
          <a:prstGeom prst="rect">
            <a:avLst/>
          </a:prstGeom>
          <a:noFill/>
        </p:spPr>
        <p:txBody>
          <a:bodyPr wrap="square" lIns="0" tIns="0" rIns="0" bIns="0" rtlCol="0" anchor="t"/>
          <a:lstStyle/>
          <a:p>
            <a:pPr algn="ctr">
              <a:lnSpc>
                <a:spcPts val="2366"/>
              </a:lnSpc>
              <a:spcBef>
                <a:spcPts val="918"/>
              </a:spcBef>
              <a:buNone/>
            </a:pPr>
            <a:r>
              <a:rPr lang="en-US" sz="1515" b="1" kern="0" spc="46" dirty="0">
                <a:solidFill>
                  <a:srgbClr val="181818">
                    <a:alpha val="80000"/>
                  </a:srgbClr>
                </a:solidFill>
                <a:latin typeface="Roboto" pitchFamily="34" charset="0"/>
                <a:ea typeface="Roboto" pitchFamily="34" charset="-122"/>
                <a:cs typeface="Roboto" pitchFamily="34" charset="-120"/>
              </a:rPr>
              <a:t>Alliances and Rivalries</a:t>
            </a:r>
            <a:r>
              <a:rPr lang="en-US" sz="1515" kern="0" spc="46" dirty="0">
                <a:solidFill>
                  <a:srgbClr val="181818">
                    <a:alpha val="80000"/>
                  </a:srgbClr>
                </a:solidFill>
                <a:latin typeface="Roboto" pitchFamily="34" charset="0"/>
                <a:ea typeface="Roboto" pitchFamily="34" charset="-122"/>
                <a:cs typeface="Roboto" pitchFamily="34" charset="-120"/>
              </a:rPr>
              <a:t>: Who would Mali’s top rival be? The Mongols? The Song Dynasty? What alliances might form? Tell us about it!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6656311" y="476131"/>
            <a:ext cx="5066033" cy="5913546"/>
          </a:xfrm>
          <a:prstGeom prst="rect">
            <a:avLst/>
          </a:prstGeom>
          <a:noFill/>
          <a:ln w="25400">
            <a:solidFill>
              <a:srgbClr val="111627"/>
            </a:solidFill>
            <a:prstDash val="solid"/>
            <a:miter lim="800000"/>
          </a:ln>
        </p:spPr>
        <p:txBody>
          <a:bodyPr/>
          <a:lstStyle/>
          <a:p>
            <a:endParaRPr lang="en-US"/>
          </a:p>
        </p:txBody>
      </p:sp>
      <p:sp>
        <p:nvSpPr>
          <p:cNvPr id="3" name="Object 2"/>
          <p:cNvSpPr/>
          <p:nvPr/>
        </p:nvSpPr>
        <p:spPr>
          <a:xfrm>
            <a:off x="6675356" y="495176"/>
            <a:ext cx="5027943" cy="5875456"/>
          </a:xfrm>
          <a:prstGeom prst="rect">
            <a:avLst/>
          </a:prstGeom>
          <a:solidFill>
            <a:srgbClr val="0C4377"/>
          </a:solidFill>
        </p:spPr>
        <p:txBody>
          <a:bodyPr/>
          <a:lstStyle/>
          <a:p>
            <a:endParaRPr lang="en-US"/>
          </a:p>
        </p:txBody>
      </p:sp>
      <p:pic>
        <p:nvPicPr>
          <p:cNvPr id="4" name="Object 3" descr="preencoded.png"/>
          <p:cNvPicPr>
            <a:picLocks noChangeAspect="1"/>
          </p:cNvPicPr>
          <p:nvPr/>
        </p:nvPicPr>
        <p:blipFill>
          <a:blip r:embed="rId3"/>
          <a:srcRect l="25891" r="25891"/>
          <a:stretch/>
        </p:blipFill>
        <p:spPr>
          <a:xfrm>
            <a:off x="6675356" y="495176"/>
            <a:ext cx="5027943" cy="5875456"/>
          </a:xfrm>
          <a:prstGeom prst="rect">
            <a:avLst/>
          </a:prstGeom>
        </p:spPr>
      </p:pic>
      <p:sp>
        <p:nvSpPr>
          <p:cNvPr id="5" name="Object 4"/>
          <p:cNvSpPr/>
          <p:nvPr/>
        </p:nvSpPr>
        <p:spPr>
          <a:xfrm>
            <a:off x="916707" y="563977"/>
            <a:ext cx="4822897" cy="862035"/>
          </a:xfrm>
          <a:prstGeom prst="rect">
            <a:avLst/>
          </a:prstGeom>
          <a:noFill/>
        </p:spPr>
        <p:txBody>
          <a:bodyPr wrap="square" lIns="0" tIns="0" rIns="0" bIns="0" rtlCol="0" anchor="t"/>
          <a:lstStyle/>
          <a:p>
            <a:pPr algn="ctr">
              <a:lnSpc>
                <a:spcPts val="3395"/>
              </a:lnSpc>
              <a:buNone/>
            </a:pPr>
            <a:r>
              <a:rPr lang="en-US" sz="3188" dirty="0">
                <a:solidFill>
                  <a:srgbClr val="181818">
                    <a:alpha val="80000"/>
                  </a:srgbClr>
                </a:solidFill>
                <a:latin typeface="Playfair Display" pitchFamily="34" charset="0"/>
                <a:ea typeface="Playfair Display" pitchFamily="34" charset="-122"/>
                <a:cs typeface="Playfair Display" pitchFamily="34" charset="-120"/>
              </a:rPr>
              <a:t>“What If?”: Mali’s Battle Against the Black Death</a:t>
            </a:r>
            <a:endParaRPr lang="en-US" dirty="0"/>
          </a:p>
        </p:txBody>
      </p:sp>
      <p:sp>
        <p:nvSpPr>
          <p:cNvPr id="6" name="Object 5"/>
          <p:cNvSpPr/>
          <p:nvPr/>
        </p:nvSpPr>
        <p:spPr>
          <a:xfrm>
            <a:off x="206641" y="1496003"/>
            <a:ext cx="6243029" cy="283655"/>
          </a:xfrm>
          <a:prstGeom prst="rect">
            <a:avLst/>
          </a:prstGeom>
          <a:noFill/>
        </p:spPr>
        <p:txBody>
          <a:bodyPr wrap="square" lIns="0" tIns="0" rIns="0" bIns="0" rtlCol="0" anchor="t"/>
          <a:lstStyle/>
          <a:p>
            <a:pPr algn="ctr">
              <a:lnSpc>
                <a:spcPts val="2234"/>
              </a:lnSpc>
              <a:spcBef>
                <a:spcPts val="541"/>
              </a:spcBef>
              <a:buNone/>
            </a:pPr>
            <a:r>
              <a:rPr lang="en-US" sz="1431" b="1" kern="0" spc="43" dirty="0">
                <a:solidFill>
                  <a:srgbClr val="181818">
                    <a:alpha val="80000"/>
                  </a:srgbClr>
                </a:solidFill>
                <a:latin typeface="Roboto" pitchFamily="34" charset="0"/>
                <a:ea typeface="Roboto" pitchFamily="34" charset="-122"/>
                <a:cs typeface="Roboto" pitchFamily="34" charset="-120"/>
              </a:rPr>
              <a:t>Group</a:t>
            </a:r>
            <a:r>
              <a:rPr lang="en-US" sz="1431" kern="0" spc="43" dirty="0">
                <a:solidFill>
                  <a:srgbClr val="181818">
                    <a:alpha val="80000"/>
                  </a:srgbClr>
                </a:solidFill>
                <a:latin typeface="Roboto" pitchFamily="34" charset="0"/>
                <a:ea typeface="Roboto" pitchFamily="34" charset="-122"/>
                <a:cs typeface="Roboto" pitchFamily="34" charset="-120"/>
              </a:rPr>
              <a:t>: Gray Group</a:t>
            </a:r>
            <a:endParaRPr lang="en-US" dirty="0"/>
          </a:p>
        </p:txBody>
      </p:sp>
      <p:sp>
        <p:nvSpPr>
          <p:cNvPr id="7" name="Object 6"/>
          <p:cNvSpPr/>
          <p:nvPr/>
        </p:nvSpPr>
        <p:spPr>
          <a:xfrm>
            <a:off x="206641" y="1891906"/>
            <a:ext cx="6243029" cy="170193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Prompt</a:t>
            </a:r>
            <a:r>
              <a:rPr lang="en-US" sz="1431" kern="0" spc="43" dirty="0">
                <a:solidFill>
                  <a:srgbClr val="181818">
                    <a:alpha val="80000"/>
                  </a:srgbClr>
                </a:solidFill>
                <a:latin typeface="Roboto" pitchFamily="34" charset="0"/>
                <a:ea typeface="Roboto" pitchFamily="34" charset="-122"/>
                <a:cs typeface="Roboto" pitchFamily="34" charset="-120"/>
              </a:rPr>
              <a:t>:</a:t>
            </a:r>
            <a:br>
              <a:rPr lang="en-US" sz="1431" kern="0" spc="43" dirty="0">
                <a:solidFill>
                  <a:srgbClr val="181818">
                    <a:alpha val="80000"/>
                  </a:srgbClr>
                </a:solidFill>
                <a:latin typeface="Roboto" pitchFamily="34" charset="0"/>
                <a:ea typeface="Roboto" pitchFamily="34" charset="-122"/>
                <a:cs typeface="Roboto" pitchFamily="34" charset="-120"/>
              </a:rPr>
            </a:br>
            <a:r>
              <a:rPr lang="en-US" sz="1431" i="1" kern="0" spc="43" dirty="0">
                <a:solidFill>
                  <a:srgbClr val="181818">
                    <a:alpha val="80000"/>
                  </a:srgbClr>
                </a:solidFill>
                <a:latin typeface="Roboto" pitchFamily="34" charset="0"/>
                <a:ea typeface="Roboto" pitchFamily="34" charset="-122"/>
                <a:cs typeface="Roboto" pitchFamily="34" charset="-120"/>
              </a:rPr>
              <a:t>Picture Mali’s leaders in an emergency meeting as news of the Black Death arrives at their borders. The stakes are high: How will they protect Mali’s people and economy while keeping trade flowing? Create a crisis plan—what immediate actions does Mali take to stop the spread?</a:t>
            </a:r>
            <a:endParaRPr lang="en-US" dirty="0"/>
          </a:p>
        </p:txBody>
      </p:sp>
      <p:sp>
        <p:nvSpPr>
          <p:cNvPr id="8" name="Object 7"/>
          <p:cNvSpPr/>
          <p:nvPr/>
        </p:nvSpPr>
        <p:spPr>
          <a:xfrm>
            <a:off x="206641" y="3706084"/>
            <a:ext cx="6243029" cy="283655"/>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Creative Ideas</a:t>
            </a:r>
            <a:r>
              <a:rPr lang="en-US" sz="1431" kern="0" spc="43" dirty="0">
                <a:solidFill>
                  <a:srgbClr val="181818">
                    <a:alpha val="80000"/>
                  </a:srgbClr>
                </a:solidFill>
                <a:latin typeface="Roboto" pitchFamily="34" charset="0"/>
                <a:ea typeface="Roboto" pitchFamily="34" charset="-122"/>
                <a:cs typeface="Roboto" pitchFamily="34" charset="-120"/>
              </a:rPr>
              <a:t>:</a:t>
            </a:r>
            <a:endParaRPr lang="en-US" dirty="0"/>
          </a:p>
        </p:txBody>
      </p:sp>
      <p:sp>
        <p:nvSpPr>
          <p:cNvPr id="9" name="Object 8"/>
          <p:cNvSpPr/>
          <p:nvPr/>
        </p:nvSpPr>
        <p:spPr>
          <a:xfrm>
            <a:off x="206641" y="4101987"/>
            <a:ext cx="6243029" cy="850965"/>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Emergency Strategy Session</a:t>
            </a:r>
            <a:r>
              <a:rPr lang="en-US" sz="1431" kern="0" spc="43" dirty="0">
                <a:solidFill>
                  <a:srgbClr val="181818">
                    <a:alpha val="80000"/>
                  </a:srgbClr>
                </a:solidFill>
                <a:latin typeface="Roboto" pitchFamily="34" charset="0"/>
                <a:ea typeface="Roboto" pitchFamily="34" charset="-122"/>
                <a:cs typeface="Roboto" pitchFamily="34" charset="-120"/>
              </a:rPr>
              <a:t>: What would Mali’s leaders focus on in an emergency strategy meeting? Trade routes, health measures, or leadership decisions?</a:t>
            </a:r>
            <a:endParaRPr lang="en-US" dirty="0"/>
          </a:p>
        </p:txBody>
      </p:sp>
      <p:sp>
        <p:nvSpPr>
          <p:cNvPr id="10" name="Object 9"/>
          <p:cNvSpPr/>
          <p:nvPr/>
        </p:nvSpPr>
        <p:spPr>
          <a:xfrm>
            <a:off x="206641" y="5065200"/>
            <a:ext cx="6243029" cy="56731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Propaganda Campaign</a:t>
            </a:r>
            <a:r>
              <a:rPr lang="en-US" sz="1431" kern="0" spc="43" dirty="0">
                <a:solidFill>
                  <a:srgbClr val="181818">
                    <a:alpha val="80000"/>
                  </a:srgbClr>
                </a:solidFill>
                <a:latin typeface="Roboto" pitchFamily="34" charset="0"/>
                <a:ea typeface="Roboto" pitchFamily="34" charset="-122"/>
                <a:cs typeface="Roboto" pitchFamily="34" charset="-120"/>
              </a:rPr>
              <a:t>: Imagine Mali creating a public health campaign to stop the Black Death—what would the slogan be?</a:t>
            </a:r>
            <a:endParaRPr lang="en-US" dirty="0"/>
          </a:p>
        </p:txBody>
      </p:sp>
      <p:sp>
        <p:nvSpPr>
          <p:cNvPr id="11" name="Object 10"/>
          <p:cNvSpPr/>
          <p:nvPr/>
        </p:nvSpPr>
        <p:spPr>
          <a:xfrm>
            <a:off x="206641" y="5744758"/>
            <a:ext cx="6243029" cy="567310"/>
          </a:xfrm>
          <a:prstGeom prst="rect">
            <a:avLst/>
          </a:prstGeom>
          <a:noFill/>
        </p:spPr>
        <p:txBody>
          <a:bodyPr wrap="square" lIns="0" tIns="0" rIns="0" bIns="0" rtlCol="0" anchor="t"/>
          <a:lstStyle/>
          <a:p>
            <a:pPr algn="ctr">
              <a:lnSpc>
                <a:spcPts val="2234"/>
              </a:lnSpc>
              <a:spcBef>
                <a:spcPts val="867"/>
              </a:spcBef>
              <a:buNone/>
            </a:pPr>
            <a:r>
              <a:rPr lang="en-US" sz="1431" b="1" kern="0" spc="43" dirty="0">
                <a:solidFill>
                  <a:srgbClr val="181818">
                    <a:alpha val="80000"/>
                  </a:srgbClr>
                </a:solidFill>
                <a:latin typeface="Roboto" pitchFamily="34" charset="0"/>
                <a:ea typeface="Roboto" pitchFamily="34" charset="-122"/>
                <a:cs typeface="Roboto" pitchFamily="34" charset="-120"/>
              </a:rPr>
              <a:t>Alternate History Documentary</a:t>
            </a:r>
            <a:r>
              <a:rPr lang="en-US" sz="1431" kern="0" spc="43" dirty="0">
                <a:solidFill>
                  <a:srgbClr val="181818">
                    <a:alpha val="80000"/>
                  </a:srgbClr>
                </a:solidFill>
                <a:latin typeface="Roboto" pitchFamily="34" charset="0"/>
                <a:ea typeface="Roboto" pitchFamily="34" charset="-122"/>
                <a:cs typeface="Roboto" pitchFamily="34" charset="-120"/>
              </a:rPr>
              <a:t>: If the Black Death hit Mali, what would a Netflix-style documentary about it say?</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1515</Words>
  <Application>Microsoft Office PowerPoint</Application>
  <PresentationFormat>Widescreen</PresentationFormat>
  <Paragraphs>74</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Roboto</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Tapestry of Mali's Influence</dc:title>
  <dc:subject>The Global Tapestry of Mali's Influence</dc:subject>
  <dc:creator>Gretchen Beasley</dc:creator>
  <cp:lastModifiedBy>Beasley, Gretchen</cp:lastModifiedBy>
  <cp:revision>1</cp:revision>
  <dcterms:created xsi:type="dcterms:W3CDTF">2024-09-18T17:10:02Z</dcterms:created>
  <dcterms:modified xsi:type="dcterms:W3CDTF">2024-09-18T17:36:08Z</dcterms:modified>
</cp:coreProperties>
</file>