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12192000"/>
  <p:embeddedFontLst>
    <p:embeddedFont>
      <p:font typeface="Bebas Neue" panose="020B0606020202050201" pitchFamily="34" charset="0"/>
      <p:regular r:id="rId16"/>
    </p:embeddedFont>
    <p:embeddedFont>
      <p:font typeface="Source Sans Pro" panose="020B0503030403020204" pitchFamily="3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78" d="100"/>
          <a:sy n="78" d="100"/>
        </p:scale>
        <p:origin x="1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16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380905" y="5323739"/>
            <a:ext cx="11969932" cy="633611"/>
          </a:xfrm>
          <a:prstGeom prst="rect">
            <a:avLst/>
          </a:prstGeom>
          <a:noFill/>
        </p:spPr>
        <p:txBody>
          <a:bodyPr wrap="square" lIns="0" tIns="0" rIns="0" bIns="0" rtlCol="0" anchor="t"/>
          <a:lstStyle/>
          <a:p>
            <a:pPr algn="l">
              <a:lnSpc>
                <a:spcPts val="4991"/>
              </a:lnSpc>
              <a:buNone/>
            </a:pPr>
            <a:r>
              <a:rPr lang="en-US" sz="5484" b="1" kern="0" spc="55" dirty="0">
                <a:solidFill>
                  <a:srgbClr val="000000">
                    <a:alpha val="80000"/>
                  </a:srgbClr>
                </a:solidFill>
                <a:latin typeface="Bebas Neue" pitchFamily="34" charset="0"/>
                <a:ea typeface="Bebas Neue" pitchFamily="34" charset="-122"/>
                <a:cs typeface="Bebas Neue" pitchFamily="34" charset="-120"/>
              </a:rPr>
              <a:t>Analyzing and Building Empires (1200-1750 CE)</a:t>
            </a:r>
            <a:endParaRPr lang="en-US" dirty="0"/>
          </a:p>
        </p:txBody>
      </p:sp>
      <p:sp>
        <p:nvSpPr>
          <p:cNvPr id="3" name="Object 2"/>
          <p:cNvSpPr/>
          <p:nvPr/>
        </p:nvSpPr>
        <p:spPr>
          <a:xfrm>
            <a:off x="380905" y="6072098"/>
            <a:ext cx="11969932" cy="198547"/>
          </a:xfrm>
          <a:prstGeom prst="rect">
            <a:avLst/>
          </a:prstGeom>
          <a:noFill/>
        </p:spPr>
        <p:txBody>
          <a:bodyPr wrap="square" lIns="0" tIns="0" rIns="0" bIns="0" rtlCol="0" anchor="t"/>
          <a:lstStyle/>
          <a:p>
            <a:pPr algn="l">
              <a:lnSpc>
                <a:spcPts val="1564"/>
              </a:lnSpc>
              <a:spcBef>
                <a:spcPts val="887"/>
              </a:spcBef>
              <a:buNone/>
            </a:pPr>
            <a:r>
              <a:rPr lang="en-US" sz="1185" kern="0" spc="24" dirty="0">
                <a:solidFill>
                  <a:srgbClr val="000000">
                    <a:alpha val="80000"/>
                  </a:srgbClr>
                </a:solidFill>
                <a:latin typeface="Source Sans Pro" pitchFamily="34" charset="0"/>
                <a:ea typeface="Source Sans Pro" pitchFamily="34" charset="-122"/>
                <a:cs typeface="Source Sans Pro" pitchFamily="34" charset="-120"/>
              </a:rPr>
              <a:t>Exploring the political, economic, and social structures that contributed to the rise and fall of major empires between 1200 and 1750 CE</a:t>
            </a:r>
            <a:endParaRPr lang="en-US" dirty="0"/>
          </a:p>
        </p:txBody>
      </p:sp>
      <p:sp>
        <p:nvSpPr>
          <p:cNvPr id="4" name="Object 3"/>
          <p:cNvSpPr/>
          <p:nvPr/>
        </p:nvSpPr>
        <p:spPr>
          <a:xfrm>
            <a:off x="0" y="0"/>
            <a:ext cx="12188952" cy="4761309"/>
          </a:xfrm>
          <a:prstGeom prst="rect">
            <a:avLst/>
          </a:prstGeom>
          <a:solidFill>
            <a:srgbClr val="DCF0FF"/>
          </a:solidFill>
        </p:spPr>
        <p:txBody>
          <a:bodyPr/>
          <a:lstStyle/>
          <a:p>
            <a:endParaRPr lang="en-US"/>
          </a:p>
        </p:txBody>
      </p:sp>
      <p:pic>
        <p:nvPicPr>
          <p:cNvPr id="5" name="Object 4" descr="preencoded.png"/>
          <p:cNvPicPr>
            <a:picLocks noChangeAspect="1"/>
          </p:cNvPicPr>
          <p:nvPr/>
        </p:nvPicPr>
        <p:blipFill>
          <a:blip r:embed="rId3"/>
          <a:srcRect t="4520" b="16795"/>
          <a:stretch/>
        </p:blipFill>
        <p:spPr>
          <a:xfrm>
            <a:off x="0" y="0"/>
            <a:ext cx="12188952" cy="4761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7105778" y="1543862"/>
            <a:ext cx="4607043" cy="3768561"/>
          </a:xfrm>
          <a:prstGeom prst="rect">
            <a:avLst/>
          </a:prstGeom>
          <a:solidFill>
            <a:srgbClr val="466AAD"/>
          </a:solidFill>
        </p:spPr>
        <p:txBody>
          <a:bodyPr/>
          <a:lstStyle/>
          <a:p>
            <a:endParaRPr lang="en-US"/>
          </a:p>
        </p:txBody>
      </p:sp>
      <p:pic>
        <p:nvPicPr>
          <p:cNvPr id="3" name="Object 2" descr="preencoded.png"/>
          <p:cNvPicPr>
            <a:picLocks noChangeAspect="1"/>
          </p:cNvPicPr>
          <p:nvPr/>
        </p:nvPicPr>
        <p:blipFill>
          <a:blip r:embed="rId3"/>
          <a:srcRect/>
          <a:stretch/>
        </p:blipFill>
        <p:spPr>
          <a:xfrm>
            <a:off x="7105778" y="1543862"/>
            <a:ext cx="4607043" cy="3768561"/>
          </a:xfrm>
          <a:prstGeom prst="rect">
            <a:avLst/>
          </a:prstGeom>
        </p:spPr>
      </p:pic>
      <p:sp>
        <p:nvSpPr>
          <p:cNvPr id="4" name="Object 3"/>
          <p:cNvSpPr/>
          <p:nvPr/>
        </p:nvSpPr>
        <p:spPr>
          <a:xfrm>
            <a:off x="179977" y="2271740"/>
            <a:ext cx="6745823"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The Russian Empire</a:t>
            </a:r>
            <a:endParaRPr lang="en-US" dirty="0"/>
          </a:p>
        </p:txBody>
      </p:sp>
      <p:sp>
        <p:nvSpPr>
          <p:cNvPr id="5" name="Object 4"/>
          <p:cNvSpPr/>
          <p:nvPr/>
        </p:nvSpPr>
        <p:spPr>
          <a:xfrm>
            <a:off x="179977" y="2958559"/>
            <a:ext cx="6745823" cy="1628368"/>
          </a:xfrm>
          <a:prstGeom prst="rect">
            <a:avLst/>
          </a:prstGeom>
          <a:noFill/>
        </p:spPr>
        <p:txBody>
          <a:bodyPr wrap="square" lIns="0" tIns="0" rIns="0" bIns="0" rtlCol="0" anchor="t"/>
          <a:lstStyle/>
          <a:p>
            <a:pPr algn="ctr">
              <a:lnSpc>
                <a:spcPts val="2138"/>
              </a:lnSpc>
              <a:spcBef>
                <a:spcPts val="1121"/>
              </a:spcBef>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The Russian Empire, which emerged from the Mongol Khanate's control in the 14th century, underwent a significant expansion through military conquests. Under the Romanov dynasty, Russia was able to annex Siberia, Central Asia, and parts of Eastern Europe, solidifying its autocratic rule and transforming itself into a vast Eurasian empire.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3F7F1"/>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Russian Empire-Building</a:t>
            </a:r>
            <a:endParaRPr lang="en-US" dirty="0"/>
          </a:p>
        </p:txBody>
      </p:sp>
      <p:sp>
        <p:nvSpPr>
          <p:cNvPr id="3" name="Object 2"/>
          <p:cNvSpPr/>
          <p:nvPr/>
        </p:nvSpPr>
        <p:spPr>
          <a:xfrm>
            <a:off x="1476006" y="2042602"/>
            <a:ext cx="1428393" cy="1428393"/>
          </a:xfrm>
          <a:prstGeom prst="rect">
            <a:avLst/>
          </a:prstGeom>
          <a:solidFill>
            <a:srgbClr val="466AAD"/>
          </a:solidFill>
        </p:spPr>
        <p:txBody>
          <a:bodyPr/>
          <a:lstStyle/>
          <a:p>
            <a:endParaRPr lang="en-US"/>
          </a:p>
        </p:txBody>
      </p:sp>
      <p:pic>
        <p:nvPicPr>
          <p:cNvPr id="4" name="Object 3" descr="preencoded.png"/>
          <p:cNvPicPr>
            <a:picLocks noChangeAspect="1"/>
          </p:cNvPicPr>
          <p:nvPr/>
        </p:nvPicPr>
        <p:blipFill>
          <a:blip r:embed="rId3"/>
          <a:srcRect l="9100" r="9100"/>
          <a:stretch/>
        </p:blipFill>
        <p:spPr>
          <a:xfrm>
            <a:off x="1476006" y="2042602"/>
            <a:ext cx="1428393" cy="1428393"/>
          </a:xfrm>
          <a:prstGeom prst="rect">
            <a:avLst/>
          </a:prstGeom>
        </p:spPr>
      </p:pic>
      <p:sp>
        <p:nvSpPr>
          <p:cNvPr id="5" name="Object 4"/>
          <p:cNvSpPr/>
          <p:nvPr/>
        </p:nvSpPr>
        <p:spPr>
          <a:xfrm>
            <a:off x="320436" y="3529916"/>
            <a:ext cx="3739532" cy="2217223"/>
          </a:xfrm>
          <a:prstGeom prst="rect">
            <a:avLst/>
          </a:prstGeom>
          <a:noFill/>
        </p:spPr>
        <p:txBody>
          <a:bodyPr wrap="square" lIns="0" tIns="0" rIns="0" bIns="0" rtlCol="0" anchor="t"/>
          <a:lstStyle/>
          <a:p>
            <a:pPr algn="ctr">
              <a:lnSpc>
                <a:spcPts val="2495"/>
              </a:lnSpc>
              <a:buNone/>
            </a:pPr>
            <a:r>
              <a:rPr lang="en-US" sz="1890" kern="0" spc="38" dirty="0">
                <a:solidFill>
                  <a:srgbClr val="000000">
                    <a:alpha val="80000"/>
                  </a:srgbClr>
                </a:solidFill>
                <a:latin typeface="Source Sans Pro" pitchFamily="34" charset="0"/>
                <a:ea typeface="Source Sans Pro" pitchFamily="34" charset="-122"/>
                <a:cs typeface="Source Sans Pro" pitchFamily="34" charset="-120"/>
              </a:rPr>
              <a:t>Russia expanded through military conquests, annexing Siberia, Central Asia, and parts of Eastern Europe, its military might being key in its growth, though it lagged behind Western Europe technologically</a:t>
            </a:r>
            <a:endParaRPr lang="en-US" dirty="0"/>
          </a:p>
        </p:txBody>
      </p:sp>
      <p:sp>
        <p:nvSpPr>
          <p:cNvPr id="6" name="Object 5"/>
          <p:cNvSpPr/>
          <p:nvPr/>
        </p:nvSpPr>
        <p:spPr>
          <a:xfrm>
            <a:off x="5380280" y="2042602"/>
            <a:ext cx="1428393" cy="1428393"/>
          </a:xfrm>
          <a:prstGeom prst="rect">
            <a:avLst/>
          </a:prstGeom>
          <a:solidFill>
            <a:srgbClr val="466AAD"/>
          </a:solidFill>
        </p:spPr>
        <p:txBody>
          <a:bodyPr/>
          <a:lstStyle/>
          <a:p>
            <a:endParaRPr lang="en-US"/>
          </a:p>
        </p:txBody>
      </p:sp>
      <p:pic>
        <p:nvPicPr>
          <p:cNvPr id="7" name="Object 6" descr="preencoded.png"/>
          <p:cNvPicPr>
            <a:picLocks noChangeAspect="1"/>
          </p:cNvPicPr>
          <p:nvPr/>
        </p:nvPicPr>
        <p:blipFill>
          <a:blip r:embed="rId4"/>
          <a:srcRect l="12623" r="12623"/>
          <a:stretch/>
        </p:blipFill>
        <p:spPr>
          <a:xfrm>
            <a:off x="5380280" y="2042602"/>
            <a:ext cx="1428393" cy="1428393"/>
          </a:xfrm>
          <a:prstGeom prst="rect">
            <a:avLst/>
          </a:prstGeom>
        </p:spPr>
      </p:pic>
      <p:sp>
        <p:nvSpPr>
          <p:cNvPr id="8" name="Object 7"/>
          <p:cNvSpPr/>
          <p:nvPr/>
        </p:nvSpPr>
        <p:spPr>
          <a:xfrm>
            <a:off x="4250897" y="3529916"/>
            <a:ext cx="3687158" cy="1900477"/>
          </a:xfrm>
          <a:prstGeom prst="rect">
            <a:avLst/>
          </a:prstGeom>
          <a:noFill/>
        </p:spPr>
        <p:txBody>
          <a:bodyPr wrap="square" lIns="0" tIns="0" rIns="0" bIns="0" rtlCol="0" anchor="t"/>
          <a:lstStyle/>
          <a:p>
            <a:pPr algn="ctr">
              <a:lnSpc>
                <a:spcPts val="2495"/>
              </a:lnSpc>
              <a:buNone/>
            </a:pPr>
            <a:r>
              <a:rPr lang="en-US" sz="1890" kern="0" spc="38" dirty="0">
                <a:solidFill>
                  <a:srgbClr val="000000">
                    <a:alpha val="80000"/>
                  </a:srgbClr>
                </a:solidFill>
                <a:latin typeface="Source Sans Pro" pitchFamily="34" charset="0"/>
                <a:ea typeface="Source Sans Pro" pitchFamily="34" charset="-122"/>
                <a:cs typeface="Source Sans Pro" pitchFamily="34" charset="-120"/>
              </a:rPr>
              <a:t>Russia's rigid social hierarchy placed immense power in the hands of the boyars (nobles) while the majority of the population lived as serfs, bound to the land and heavily taxed</a:t>
            </a:r>
            <a:endParaRPr lang="en-US" dirty="0"/>
          </a:p>
        </p:txBody>
      </p:sp>
      <p:sp>
        <p:nvSpPr>
          <p:cNvPr id="9" name="Object 8"/>
          <p:cNvSpPr/>
          <p:nvPr/>
        </p:nvSpPr>
        <p:spPr>
          <a:xfrm>
            <a:off x="9284553" y="2042602"/>
            <a:ext cx="1428393" cy="1428393"/>
          </a:xfrm>
          <a:prstGeom prst="rect">
            <a:avLst/>
          </a:prstGeom>
          <a:solidFill>
            <a:srgbClr val="466AAD"/>
          </a:solidFill>
        </p:spPr>
        <p:txBody>
          <a:bodyPr/>
          <a:lstStyle/>
          <a:p>
            <a:endParaRPr lang="en-US"/>
          </a:p>
        </p:txBody>
      </p:sp>
      <p:pic>
        <p:nvPicPr>
          <p:cNvPr id="10" name="Object 9" descr="preencoded.png"/>
          <p:cNvPicPr>
            <a:picLocks noChangeAspect="1"/>
          </p:cNvPicPr>
          <p:nvPr/>
        </p:nvPicPr>
        <p:blipFill>
          <a:blip r:embed="rId5"/>
          <a:srcRect l="16687" r="16687"/>
          <a:stretch/>
        </p:blipFill>
        <p:spPr>
          <a:xfrm>
            <a:off x="9284553" y="2042602"/>
            <a:ext cx="1428393" cy="1428393"/>
          </a:xfrm>
          <a:prstGeom prst="rect">
            <a:avLst/>
          </a:prstGeom>
        </p:spPr>
      </p:pic>
      <p:sp>
        <p:nvSpPr>
          <p:cNvPr id="11" name="Object 10"/>
          <p:cNvSpPr/>
          <p:nvPr/>
        </p:nvSpPr>
        <p:spPr>
          <a:xfrm>
            <a:off x="8170883" y="3529916"/>
            <a:ext cx="3655733" cy="2533969"/>
          </a:xfrm>
          <a:prstGeom prst="rect">
            <a:avLst/>
          </a:prstGeom>
          <a:noFill/>
        </p:spPr>
        <p:txBody>
          <a:bodyPr wrap="square" lIns="0" tIns="0" rIns="0" bIns="0" rtlCol="0" anchor="t"/>
          <a:lstStyle/>
          <a:p>
            <a:pPr algn="ctr">
              <a:lnSpc>
                <a:spcPts val="2495"/>
              </a:lnSpc>
              <a:buNone/>
            </a:pPr>
            <a:r>
              <a:rPr lang="en-US" sz="1890" kern="0" spc="38" dirty="0">
                <a:solidFill>
                  <a:srgbClr val="000000">
                    <a:alpha val="80000"/>
                  </a:srgbClr>
                </a:solidFill>
                <a:latin typeface="Source Sans Pro" pitchFamily="34" charset="0"/>
                <a:ea typeface="Source Sans Pro" pitchFamily="34" charset="-122"/>
                <a:cs typeface="Source Sans Pro" pitchFamily="34" charset="-120"/>
              </a:rPr>
              <a:t>Fur trading and the exploitation of natural resources such as timber were key economic drivers during Russia's early territorial expansion, which continued to strengthen the empire's economic base as it grew</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In-Class Exercise</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2780606"/>
            <a:ext cx="3875706" cy="1190327"/>
          </a:xfrm>
          <a:prstGeom prst="rect">
            <a:avLst/>
          </a:prstGeom>
        </p:spPr>
      </p:pic>
      <p:sp>
        <p:nvSpPr>
          <p:cNvPr id="4" name="Object 3"/>
          <p:cNvSpPr/>
          <p:nvPr/>
        </p:nvSpPr>
        <p:spPr>
          <a:xfrm>
            <a:off x="506288" y="3246023"/>
            <a:ext cx="3526500"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Analyze Historical Empires</a:t>
            </a:r>
            <a:endParaRPr lang="en-US" dirty="0"/>
          </a:p>
        </p:txBody>
      </p:sp>
      <p:sp>
        <p:nvSpPr>
          <p:cNvPr id="5" name="Object 4"/>
          <p:cNvSpPr/>
          <p:nvPr/>
        </p:nvSpPr>
        <p:spPr>
          <a:xfrm>
            <a:off x="761810" y="4101392"/>
            <a:ext cx="3526500" cy="1130811"/>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Using the provided articles, compare the political structures, economic systems, military strengths, social hierarchies, and weaknesses of the Ottoman, Mughal, Ming/Qing, and Russian Empires.</a:t>
            </a:r>
            <a:endParaRPr lang="en-US" dirty="0"/>
          </a:p>
        </p:txBody>
      </p:sp>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8170" y="2780606"/>
            <a:ext cx="3875706" cy="1190327"/>
          </a:xfrm>
          <a:prstGeom prst="rect">
            <a:avLst/>
          </a:prstGeom>
        </p:spPr>
      </p:pic>
      <p:sp>
        <p:nvSpPr>
          <p:cNvPr id="7" name="Object 6"/>
          <p:cNvSpPr/>
          <p:nvPr/>
        </p:nvSpPr>
        <p:spPr>
          <a:xfrm>
            <a:off x="4488330" y="3246023"/>
            <a:ext cx="3212253"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Build Your</a:t>
            </a:r>
            <a:endParaRPr lang="en-US" dirty="0"/>
          </a:p>
        </p:txBody>
      </p:sp>
      <p:sp>
        <p:nvSpPr>
          <p:cNvPr id="8" name="Object 7"/>
          <p:cNvSpPr/>
          <p:nvPr/>
        </p:nvSpPr>
        <p:spPr>
          <a:xfrm>
            <a:off x="4443889" y="4101392"/>
            <a:ext cx="3526500" cy="904649"/>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Select the best features from at least three categories (political, economic, military, social) of the historical empires to create your own powerful and resilient</a:t>
            </a:r>
            <a:endParaRPr lang="en-US" dirty="0"/>
          </a:p>
        </p:txBody>
      </p:sp>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210" y="2780606"/>
            <a:ext cx="3875706" cy="1190327"/>
          </a:xfrm>
          <a:prstGeom prst="rect">
            <a:avLst/>
          </a:prstGeom>
        </p:spPr>
      </p:pic>
      <p:sp>
        <p:nvSpPr>
          <p:cNvPr id="10" name="Object 9"/>
          <p:cNvSpPr/>
          <p:nvPr/>
        </p:nvSpPr>
        <p:spPr>
          <a:xfrm>
            <a:off x="8170409" y="3246023"/>
            <a:ext cx="3212253" cy="244255"/>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Present Your Empire</a:t>
            </a:r>
            <a:endParaRPr lang="en-US" dirty="0"/>
          </a:p>
        </p:txBody>
      </p:sp>
      <p:sp>
        <p:nvSpPr>
          <p:cNvPr id="11" name="Object 10"/>
          <p:cNvSpPr/>
          <p:nvPr/>
        </p:nvSpPr>
        <p:spPr>
          <a:xfrm>
            <a:off x="8125968" y="4101392"/>
            <a:ext cx="3526500" cy="904649"/>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Present your Frankenstein Empire to the class, providing justifications for your choices based on evidence from the readings and lectures.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A8DADC"/>
        </a:solidFill>
        <a:effectLst/>
      </p:bgPr>
    </p:bg>
    <p:spTree>
      <p:nvGrpSpPr>
        <p:cNvPr id="1" name=""/>
        <p:cNvGrpSpPr/>
        <p:nvPr/>
      </p:nvGrpSpPr>
      <p:grpSpPr>
        <a:xfrm>
          <a:off x="0" y="0"/>
          <a:ext cx="0" cy="0"/>
          <a:chOff x="0" y="0"/>
          <a:chExt cx="0" cy="0"/>
        </a:xfrm>
      </p:grpSpPr>
      <p:sp>
        <p:nvSpPr>
          <p:cNvPr id="2" name="Object 1"/>
          <p:cNvSpPr/>
          <p:nvPr/>
        </p:nvSpPr>
        <p:spPr>
          <a:xfrm>
            <a:off x="476131" y="476131"/>
            <a:ext cx="11246213" cy="5913546"/>
          </a:xfrm>
          <a:prstGeom prst="rect">
            <a:avLst/>
          </a:prstGeom>
          <a:solidFill>
            <a:srgbClr val="466AAD"/>
          </a:solidFill>
        </p:spPr>
        <p:txBody>
          <a:bodyPr/>
          <a:lstStyle/>
          <a:p>
            <a:endParaRPr lang="en-US"/>
          </a:p>
        </p:txBody>
      </p:sp>
      <p:pic>
        <p:nvPicPr>
          <p:cNvPr id="3" name="Object 2" descr="preencoded.png"/>
          <p:cNvPicPr>
            <a:picLocks noChangeAspect="1"/>
          </p:cNvPicPr>
          <p:nvPr/>
        </p:nvPicPr>
        <p:blipFill>
          <a:blip r:embed="rId3"/>
          <a:srcRect t="15177" b="15177"/>
          <a:stretch/>
        </p:blipFill>
        <p:spPr>
          <a:xfrm>
            <a:off x="476131" y="476131"/>
            <a:ext cx="11246213" cy="5913546"/>
          </a:xfrm>
          <a:prstGeom prst="rect">
            <a:avLst/>
          </a:prstGeom>
        </p:spPr>
      </p:pic>
      <p:sp>
        <p:nvSpPr>
          <p:cNvPr id="4" name="Object 3"/>
          <p:cNvSpPr/>
          <p:nvPr/>
        </p:nvSpPr>
        <p:spPr>
          <a:xfrm>
            <a:off x="1523619" y="485654"/>
            <a:ext cx="9141714" cy="5884978"/>
          </a:xfrm>
          <a:prstGeom prst="rect">
            <a:avLst/>
          </a:prstGeom>
          <a:solidFill>
            <a:srgbClr val="FFFFFF">
              <a:alpha val="50000"/>
            </a:srgbClr>
          </a:solidFill>
        </p:spPr>
        <p:txBody>
          <a:bodyPr/>
          <a:lstStyle/>
          <a:p>
            <a:endParaRPr lang="en-US"/>
          </a:p>
        </p:txBody>
      </p:sp>
      <p:sp>
        <p:nvSpPr>
          <p:cNvPr id="5" name="Object 4"/>
          <p:cNvSpPr/>
          <p:nvPr/>
        </p:nvSpPr>
        <p:spPr>
          <a:xfrm>
            <a:off x="1380780" y="624089"/>
            <a:ext cx="9427393" cy="5624297"/>
          </a:xfrm>
          <a:prstGeom prst="rect">
            <a:avLst/>
          </a:prstGeom>
          <a:noFill/>
        </p:spPr>
        <p:txBody>
          <a:bodyPr wrap="square" lIns="0" tIns="0" rIns="0" bIns="0" rtlCol="0" anchor="t"/>
          <a:lstStyle/>
          <a:p>
            <a:pPr algn="ctr">
              <a:lnSpc>
                <a:spcPts val="7383"/>
              </a:lnSpc>
              <a:buNone/>
            </a:pPr>
            <a:r>
              <a:rPr lang="en-US" sz="7031" b="1" kern="0" spc="71" dirty="0">
                <a:solidFill>
                  <a:srgbClr val="000000">
                    <a:alpha val="80000"/>
                  </a:srgbClr>
                </a:solidFill>
                <a:latin typeface="Bebas Neue" pitchFamily="34" charset="0"/>
                <a:ea typeface="Bebas Neue" pitchFamily="34" charset="-122"/>
                <a:cs typeface="Bebas Neue" pitchFamily="34" charset="-120"/>
              </a:rPr>
              <a:t>The rise and fall of empires offers valuable insights into the long-term viability of political and economic systems that continue to shape the modern world.</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Overview</a:t>
            </a:r>
            <a:endParaRPr lang="en-US" dirty="0"/>
          </a:p>
        </p:txBody>
      </p:sp>
      <p:sp>
        <p:nvSpPr>
          <p:cNvPr id="3" name="Object 2"/>
          <p:cNvSpPr/>
          <p:nvPr/>
        </p:nvSpPr>
        <p:spPr>
          <a:xfrm>
            <a:off x="1476006" y="2151636"/>
            <a:ext cx="1428393" cy="1428393"/>
          </a:xfrm>
          <a:prstGeom prst="rect">
            <a:avLst/>
          </a:prstGeom>
          <a:solidFill>
            <a:srgbClr val="466AAD"/>
          </a:solidFill>
        </p:spPr>
        <p:txBody>
          <a:bodyPr/>
          <a:lstStyle/>
          <a:p>
            <a:endParaRPr lang="en-US"/>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0573" y="2572900"/>
            <a:ext cx="618970" cy="580880"/>
          </a:xfrm>
          <a:prstGeom prst="rect">
            <a:avLst/>
          </a:prstGeom>
        </p:spPr>
      </p:pic>
      <p:sp>
        <p:nvSpPr>
          <p:cNvPr id="5" name="Object 4"/>
          <p:cNvSpPr/>
          <p:nvPr/>
        </p:nvSpPr>
        <p:spPr>
          <a:xfrm>
            <a:off x="378048" y="3664542"/>
            <a:ext cx="3624309"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Examine Political Structures</a:t>
            </a:r>
            <a:endParaRPr lang="en-US" dirty="0"/>
          </a:p>
        </p:txBody>
      </p:sp>
      <p:sp>
        <p:nvSpPr>
          <p:cNvPr id="6" name="Object 5"/>
          <p:cNvSpPr/>
          <p:nvPr/>
        </p:nvSpPr>
        <p:spPr>
          <a:xfrm>
            <a:off x="378048" y="3989025"/>
            <a:ext cx="3624309" cy="678487"/>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Analyze how centralized governance and bureaucratic systems contributed to the rise and fall of empires.</a:t>
            </a:r>
            <a:endParaRPr lang="en-US" dirty="0"/>
          </a:p>
        </p:txBody>
      </p:sp>
      <p:sp>
        <p:nvSpPr>
          <p:cNvPr id="7" name="Object 6"/>
          <p:cNvSpPr/>
          <p:nvPr/>
        </p:nvSpPr>
        <p:spPr>
          <a:xfrm>
            <a:off x="5380280" y="2151636"/>
            <a:ext cx="1428393" cy="1428393"/>
          </a:xfrm>
          <a:prstGeom prst="rect">
            <a:avLst/>
          </a:prstGeom>
          <a:solidFill>
            <a:srgbClr val="466AAD"/>
          </a:solidFill>
        </p:spPr>
        <p:txBody>
          <a:bodyPr/>
          <a:lstStyle/>
          <a:p>
            <a:endParaRPr lang="en-US"/>
          </a:p>
        </p:txBody>
      </p:sp>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3171" y="2572371"/>
            <a:ext cx="609448" cy="609448"/>
          </a:xfrm>
          <a:prstGeom prst="rect">
            <a:avLst/>
          </a:prstGeom>
        </p:spPr>
      </p:pic>
      <p:sp>
        <p:nvSpPr>
          <p:cNvPr id="9" name="Object 8"/>
          <p:cNvSpPr/>
          <p:nvPr/>
        </p:nvSpPr>
        <p:spPr>
          <a:xfrm>
            <a:off x="4261372" y="3664542"/>
            <a:ext cx="3666208"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Analyze Economic Factors</a:t>
            </a:r>
            <a:endParaRPr lang="en-US" dirty="0"/>
          </a:p>
        </p:txBody>
      </p:sp>
      <p:sp>
        <p:nvSpPr>
          <p:cNvPr id="10" name="Object 9"/>
          <p:cNvSpPr/>
          <p:nvPr/>
        </p:nvSpPr>
        <p:spPr>
          <a:xfrm>
            <a:off x="4261372" y="3989025"/>
            <a:ext cx="3666208" cy="678487"/>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Investigate the role of trade, agriculture, and resource extraction in driving imperial expansion and prosperity.</a:t>
            </a:r>
            <a:endParaRPr lang="en-US" dirty="0"/>
          </a:p>
        </p:txBody>
      </p:sp>
      <p:sp>
        <p:nvSpPr>
          <p:cNvPr id="11" name="Object 10"/>
          <p:cNvSpPr/>
          <p:nvPr/>
        </p:nvSpPr>
        <p:spPr>
          <a:xfrm>
            <a:off x="9284553" y="2151636"/>
            <a:ext cx="1428393" cy="1428393"/>
          </a:xfrm>
          <a:prstGeom prst="rect">
            <a:avLst/>
          </a:prstGeom>
          <a:solidFill>
            <a:srgbClr val="466AAD"/>
          </a:solidFill>
        </p:spPr>
        <p:txBody>
          <a:bodyPr/>
          <a:lstStyle/>
          <a:p>
            <a:endParaRPr lang="en-US"/>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9082" y="2572900"/>
            <a:ext cx="685629" cy="571357"/>
          </a:xfrm>
          <a:prstGeom prst="rect">
            <a:avLst/>
          </a:prstGeom>
        </p:spPr>
      </p:pic>
      <p:sp>
        <p:nvSpPr>
          <p:cNvPr id="13" name="Object 12"/>
          <p:cNvSpPr/>
          <p:nvPr/>
        </p:nvSpPr>
        <p:spPr>
          <a:xfrm>
            <a:off x="8212783" y="3664542"/>
            <a:ext cx="3571934"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Understand Social Dynamics</a:t>
            </a:r>
            <a:endParaRPr lang="en-US" dirty="0"/>
          </a:p>
        </p:txBody>
      </p:sp>
      <p:sp>
        <p:nvSpPr>
          <p:cNvPr id="14" name="Object 13"/>
          <p:cNvSpPr/>
          <p:nvPr/>
        </p:nvSpPr>
        <p:spPr>
          <a:xfrm>
            <a:off x="8212783" y="3989025"/>
            <a:ext cx="3571934" cy="678487"/>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Explore how religious tolerance, cultural diversity, and social hierarchies influenced the cohesion and stability of these empires.</a:t>
            </a:r>
            <a:endParaRPr lang="en-US" dirty="0"/>
          </a:p>
        </p:txBody>
      </p:sp>
      <p:sp>
        <p:nvSpPr>
          <p:cNvPr id="15" name="Object 14"/>
          <p:cNvSpPr/>
          <p:nvPr/>
        </p:nvSpPr>
        <p:spPr>
          <a:xfrm>
            <a:off x="0" y="5618345"/>
            <a:ext cx="12188952" cy="1237940"/>
          </a:xfrm>
          <a:prstGeom prst="rect">
            <a:avLst/>
          </a:prstGeom>
          <a:solidFill>
            <a:srgbClr val="A8DADC"/>
          </a:solidFill>
        </p:spPr>
        <p:txBody>
          <a:bodyPr/>
          <a:lstStyle/>
          <a:p>
            <a:endParaRPr lang="en-US"/>
          </a:p>
        </p:txBody>
      </p:sp>
      <p:sp>
        <p:nvSpPr>
          <p:cNvPr id="16" name="Object 15"/>
          <p:cNvSpPr/>
          <p:nvPr/>
        </p:nvSpPr>
        <p:spPr>
          <a:xfrm>
            <a:off x="696937" y="5926283"/>
            <a:ext cx="10795079" cy="610876"/>
          </a:xfrm>
          <a:prstGeom prst="rect">
            <a:avLst/>
          </a:prstGeom>
          <a:noFill/>
        </p:spPr>
        <p:txBody>
          <a:bodyPr wrap="square" lIns="0" tIns="0" rIns="0" bIns="0" rtlCol="0" anchor="t"/>
          <a:lstStyle/>
          <a:p>
            <a:pPr algn="ctr">
              <a:lnSpc>
                <a:spcPts val="2406"/>
              </a:lnSpc>
              <a:buNone/>
            </a:pPr>
            <a:r>
              <a:rPr lang="en-US" sz="2025" kern="0" spc="41" dirty="0">
                <a:solidFill>
                  <a:srgbClr val="000000">
                    <a:alpha val="80000"/>
                  </a:srgbClr>
                </a:solidFill>
                <a:latin typeface="Source Sans Pro" pitchFamily="34" charset="0"/>
                <a:ea typeface="Source Sans Pro" pitchFamily="34" charset="-122"/>
                <a:cs typeface="Source Sans Pro" pitchFamily="34" charset="-120"/>
              </a:rPr>
              <a:t>By understanding the complex interplay of political, economic, and social forces, we can gain deeper insights into the mechanics of empire-building that still resonate today.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Historical Context</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4009022"/>
            <a:ext cx="12207997" cy="3809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1728" y="2345707"/>
            <a:ext cx="9523" cy="167598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4594" y="3961410"/>
            <a:ext cx="114271" cy="123794"/>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7008641" y="2345707"/>
            <a:ext cx="9523" cy="1675981"/>
          </a:xfrm>
          <a:prstGeom prst="rect">
            <a:avLst/>
          </a:prstGeom>
        </p:spPr>
      </p:pic>
      <p:pic>
        <p:nvPicPr>
          <p:cNvPr id="7" name="Object 6"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51507" y="3961410"/>
            <a:ext cx="123794" cy="123794"/>
          </a:xfrm>
          <a:prstGeom prst="rect">
            <a:avLst/>
          </a:prstGeom>
        </p:spPr>
      </p:pic>
      <p:pic>
        <p:nvPicPr>
          <p:cNvPr id="8" name="Object 7"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0369" y="4018545"/>
            <a:ext cx="9523" cy="952262"/>
          </a:xfrm>
          <a:prstGeom prst="rect">
            <a:avLst/>
          </a:prstGeom>
        </p:spPr>
      </p:pic>
      <p:pic>
        <p:nvPicPr>
          <p:cNvPr id="9" name="Object 8"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53235" y="3961410"/>
            <a:ext cx="123794" cy="123794"/>
          </a:xfrm>
          <a:prstGeom prst="rect">
            <a:avLst/>
          </a:prstGeom>
        </p:spPr>
      </p:pic>
      <p:pic>
        <p:nvPicPr>
          <p:cNvPr id="10" name="Object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12109" y="2564727"/>
            <a:ext cx="9523" cy="1456961"/>
          </a:xfrm>
          <a:prstGeom prst="rect">
            <a:avLst/>
          </a:prstGeom>
        </p:spPr>
      </p:pic>
      <p:pic>
        <p:nvPicPr>
          <p:cNvPr id="11" name="Object 10"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54975" y="3961410"/>
            <a:ext cx="114271" cy="123794"/>
          </a:xfrm>
          <a:prstGeom prst="rect">
            <a:avLst/>
          </a:prstGeom>
        </p:spPr>
      </p:pic>
      <p:pic>
        <p:nvPicPr>
          <p:cNvPr id="12" name="Object 11" descr="preencoded.png"/>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081876" y="2149731"/>
            <a:ext cx="9523" cy="1875956"/>
          </a:xfrm>
          <a:prstGeom prst="rect">
            <a:avLst/>
          </a:prstGeom>
        </p:spPr>
      </p:pic>
      <p:pic>
        <p:nvPicPr>
          <p:cNvPr id="13" name="Object 12" descr="preencoded.png"/>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24742" y="3961410"/>
            <a:ext cx="114271" cy="123794"/>
          </a:xfrm>
          <a:prstGeom prst="rect">
            <a:avLst/>
          </a:prstGeom>
        </p:spPr>
      </p:pic>
      <p:pic>
        <p:nvPicPr>
          <p:cNvPr id="14" name="Object 13" descr="preencoded.png"/>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803456" y="4018545"/>
            <a:ext cx="9523" cy="504699"/>
          </a:xfrm>
          <a:prstGeom prst="rect">
            <a:avLst/>
          </a:prstGeom>
        </p:spPr>
      </p:pic>
      <p:pic>
        <p:nvPicPr>
          <p:cNvPr id="15" name="Object 14" descr="preencoded.png"/>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746323" y="3961410"/>
            <a:ext cx="114271" cy="123794"/>
          </a:xfrm>
          <a:prstGeom prst="rect">
            <a:avLst/>
          </a:prstGeom>
        </p:spPr>
      </p:pic>
      <p:pic>
        <p:nvPicPr>
          <p:cNvPr id="16" name="Object 15" descr="preencoded.png"/>
          <p:cNvPicPr>
            <a:picLocks noChangeAspect="1"/>
          </p:cNvPicPr>
          <p:nvPr/>
        </p:nvPicPr>
        <p:blipFill>
          <a:blip r:embed="rId24">
            <a:extLst>
              <a:ext uri="{96DAC541-7B7A-43D3-8B79-37D633B846F1}">
                <asvg:svgBlip xmlns:asvg="http://schemas.microsoft.com/office/drawing/2016/SVG/main" r:embed="rId28"/>
              </a:ext>
            </a:extLst>
          </a:blip>
          <a:stretch>
            <a:fillRect/>
          </a:stretch>
        </p:blipFill>
        <p:spPr>
          <a:xfrm>
            <a:off x="5874310" y="4018545"/>
            <a:ext cx="9523" cy="504699"/>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817176" y="3961410"/>
            <a:ext cx="114271" cy="123794"/>
          </a:xfrm>
          <a:prstGeom prst="rect">
            <a:avLst/>
          </a:prstGeom>
        </p:spPr>
      </p:pic>
      <p:sp>
        <p:nvSpPr>
          <p:cNvPr id="18" name="Object 17"/>
          <p:cNvSpPr/>
          <p:nvPr/>
        </p:nvSpPr>
        <p:spPr>
          <a:xfrm>
            <a:off x="1335072" y="2212371"/>
            <a:ext cx="133311" cy="133317"/>
          </a:xfrm>
          <a:prstGeom prst="ellipse">
            <a:avLst/>
          </a:prstGeom>
          <a:solidFill>
            <a:srgbClr val="466AAD"/>
          </a:solidFill>
        </p:spPr>
        <p:txBody>
          <a:bodyPr/>
          <a:lstStyle/>
          <a:p>
            <a:endParaRPr lang="en-US"/>
          </a:p>
        </p:txBody>
      </p:sp>
      <p:sp>
        <p:nvSpPr>
          <p:cNvPr id="19" name="Object 18"/>
          <p:cNvSpPr/>
          <p:nvPr/>
        </p:nvSpPr>
        <p:spPr>
          <a:xfrm>
            <a:off x="1563614" y="2152826"/>
            <a:ext cx="1948328"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1299</a:t>
            </a:r>
            <a:endParaRPr lang="en-US" dirty="0"/>
          </a:p>
        </p:txBody>
      </p:sp>
      <p:sp>
        <p:nvSpPr>
          <p:cNvPr id="20" name="Object 19"/>
          <p:cNvSpPr/>
          <p:nvPr/>
        </p:nvSpPr>
        <p:spPr>
          <a:xfrm>
            <a:off x="1563614" y="2477309"/>
            <a:ext cx="1948328" cy="1356973"/>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Osman I founds the Ottoman Empire, which rapidly expands across Eastern Europe, the Middle East, and North Africa.</a:t>
            </a:r>
            <a:endParaRPr lang="en-US" dirty="0"/>
          </a:p>
        </p:txBody>
      </p:sp>
      <p:sp>
        <p:nvSpPr>
          <p:cNvPr id="21" name="Object 20"/>
          <p:cNvSpPr/>
          <p:nvPr/>
        </p:nvSpPr>
        <p:spPr>
          <a:xfrm>
            <a:off x="6941985" y="2212371"/>
            <a:ext cx="133321" cy="133317"/>
          </a:xfrm>
          <a:prstGeom prst="ellipse">
            <a:avLst/>
          </a:prstGeom>
          <a:solidFill>
            <a:srgbClr val="466AAD"/>
          </a:solidFill>
        </p:spPr>
        <p:txBody>
          <a:bodyPr/>
          <a:lstStyle/>
          <a:p>
            <a:endParaRPr lang="en-US"/>
          </a:p>
        </p:txBody>
      </p:sp>
      <p:sp>
        <p:nvSpPr>
          <p:cNvPr id="22" name="Object 21"/>
          <p:cNvSpPr/>
          <p:nvPr/>
        </p:nvSpPr>
        <p:spPr>
          <a:xfrm>
            <a:off x="7170532" y="2152826"/>
            <a:ext cx="1833104"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Early 16th Century</a:t>
            </a:r>
            <a:endParaRPr lang="en-US" dirty="0"/>
          </a:p>
        </p:txBody>
      </p:sp>
      <p:sp>
        <p:nvSpPr>
          <p:cNvPr id="23" name="Object 22"/>
          <p:cNvSpPr/>
          <p:nvPr/>
        </p:nvSpPr>
        <p:spPr>
          <a:xfrm>
            <a:off x="7170532" y="2477309"/>
            <a:ext cx="1833104" cy="1356973"/>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Mughal Empire is founded by Babur, becoming one of the wealthiest and most culturally vibrant empires in the world.</a:t>
            </a:r>
            <a:endParaRPr lang="en-US" dirty="0"/>
          </a:p>
        </p:txBody>
      </p:sp>
      <p:sp>
        <p:nvSpPr>
          <p:cNvPr id="24" name="Object 23"/>
          <p:cNvSpPr/>
          <p:nvPr/>
        </p:nvSpPr>
        <p:spPr>
          <a:xfrm>
            <a:off x="8343713" y="4961194"/>
            <a:ext cx="133321" cy="133316"/>
          </a:xfrm>
          <a:prstGeom prst="ellipse">
            <a:avLst/>
          </a:prstGeom>
          <a:solidFill>
            <a:srgbClr val="1D3557"/>
          </a:solidFill>
        </p:spPr>
        <p:txBody>
          <a:bodyPr/>
          <a:lstStyle/>
          <a:p>
            <a:endParaRPr lang="en-US"/>
          </a:p>
        </p:txBody>
      </p:sp>
      <p:sp>
        <p:nvSpPr>
          <p:cNvPr id="25" name="Object 24"/>
          <p:cNvSpPr/>
          <p:nvPr/>
        </p:nvSpPr>
        <p:spPr>
          <a:xfrm>
            <a:off x="8572261" y="4901739"/>
            <a:ext cx="1791205"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1644-1912</a:t>
            </a:r>
            <a:endParaRPr lang="en-US" dirty="0"/>
          </a:p>
        </p:txBody>
      </p:sp>
      <p:sp>
        <p:nvSpPr>
          <p:cNvPr id="26" name="Object 25"/>
          <p:cNvSpPr/>
          <p:nvPr/>
        </p:nvSpPr>
        <p:spPr>
          <a:xfrm>
            <a:off x="8572261" y="5226223"/>
            <a:ext cx="1791205" cy="1130811"/>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Qing Dynasty, founded by the Manchus, expands China's territory to its greatest extent.</a:t>
            </a:r>
            <a:endParaRPr lang="en-US" dirty="0"/>
          </a:p>
        </p:txBody>
      </p:sp>
      <p:sp>
        <p:nvSpPr>
          <p:cNvPr id="27" name="Object 26"/>
          <p:cNvSpPr/>
          <p:nvPr/>
        </p:nvSpPr>
        <p:spPr>
          <a:xfrm>
            <a:off x="9745453" y="2431391"/>
            <a:ext cx="133321" cy="133317"/>
          </a:xfrm>
          <a:prstGeom prst="ellipse">
            <a:avLst/>
          </a:prstGeom>
          <a:solidFill>
            <a:srgbClr val="A8DADC"/>
          </a:solidFill>
        </p:spPr>
        <p:txBody>
          <a:bodyPr/>
          <a:lstStyle/>
          <a:p>
            <a:endParaRPr lang="en-US"/>
          </a:p>
        </p:txBody>
      </p:sp>
      <p:sp>
        <p:nvSpPr>
          <p:cNvPr id="28" name="Object 27"/>
          <p:cNvSpPr/>
          <p:nvPr/>
        </p:nvSpPr>
        <p:spPr>
          <a:xfrm>
            <a:off x="9973991" y="2371846"/>
            <a:ext cx="1875004"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18th Century</a:t>
            </a:r>
            <a:endParaRPr lang="en-US" dirty="0"/>
          </a:p>
        </p:txBody>
      </p:sp>
      <p:sp>
        <p:nvSpPr>
          <p:cNvPr id="29" name="Object 28"/>
          <p:cNvSpPr/>
          <p:nvPr/>
        </p:nvSpPr>
        <p:spPr>
          <a:xfrm>
            <a:off x="9973991" y="2696330"/>
            <a:ext cx="1875004" cy="1130811"/>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Russian Empire becomes a vast empire stretching across Eurasia under the Romanov dynasty.</a:t>
            </a:r>
            <a:endParaRPr lang="en-US" dirty="0"/>
          </a:p>
        </p:txBody>
      </p:sp>
      <p:sp>
        <p:nvSpPr>
          <p:cNvPr id="30" name="Object 29"/>
          <p:cNvSpPr/>
          <p:nvPr/>
        </p:nvSpPr>
        <p:spPr>
          <a:xfrm>
            <a:off x="4015091" y="2016325"/>
            <a:ext cx="133311" cy="133317"/>
          </a:xfrm>
          <a:prstGeom prst="ellipse">
            <a:avLst/>
          </a:prstGeom>
          <a:solidFill>
            <a:srgbClr val="A8DADC"/>
          </a:solidFill>
        </p:spPr>
        <p:txBody>
          <a:bodyPr/>
          <a:lstStyle/>
          <a:p>
            <a:endParaRPr lang="en-US"/>
          </a:p>
        </p:txBody>
      </p:sp>
      <p:sp>
        <p:nvSpPr>
          <p:cNvPr id="31" name="Object 30"/>
          <p:cNvSpPr/>
          <p:nvPr/>
        </p:nvSpPr>
        <p:spPr>
          <a:xfrm>
            <a:off x="4243742" y="1956825"/>
            <a:ext cx="1822629"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14th Century</a:t>
            </a:r>
            <a:endParaRPr lang="en-US" dirty="0"/>
          </a:p>
        </p:txBody>
      </p:sp>
      <p:sp>
        <p:nvSpPr>
          <p:cNvPr id="32" name="Object 31"/>
          <p:cNvSpPr/>
          <p:nvPr/>
        </p:nvSpPr>
        <p:spPr>
          <a:xfrm>
            <a:off x="4243742" y="2281308"/>
            <a:ext cx="1822629" cy="1356973"/>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Russia emerges from the Mongol Khanate's control and begins to expand its territory under Ivan III and Ivan IV.</a:t>
            </a:r>
            <a:endParaRPr lang="en-US" dirty="0"/>
          </a:p>
        </p:txBody>
      </p:sp>
      <p:sp>
        <p:nvSpPr>
          <p:cNvPr id="33" name="Object 32"/>
          <p:cNvSpPr/>
          <p:nvPr/>
        </p:nvSpPr>
        <p:spPr>
          <a:xfrm>
            <a:off x="2736801" y="4513631"/>
            <a:ext cx="133311" cy="133317"/>
          </a:xfrm>
          <a:prstGeom prst="ellipse">
            <a:avLst/>
          </a:prstGeom>
          <a:solidFill>
            <a:srgbClr val="1D3557"/>
          </a:solidFill>
        </p:spPr>
        <p:txBody>
          <a:bodyPr/>
          <a:lstStyle/>
          <a:p>
            <a:endParaRPr lang="en-US"/>
          </a:p>
        </p:txBody>
      </p:sp>
      <p:sp>
        <p:nvSpPr>
          <p:cNvPr id="34" name="Object 33"/>
          <p:cNvSpPr/>
          <p:nvPr/>
        </p:nvSpPr>
        <p:spPr>
          <a:xfrm>
            <a:off x="2965343" y="4454176"/>
            <a:ext cx="1958803"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1368-1644</a:t>
            </a:r>
            <a:endParaRPr lang="en-US" dirty="0"/>
          </a:p>
        </p:txBody>
      </p:sp>
      <p:sp>
        <p:nvSpPr>
          <p:cNvPr id="35" name="Object 34"/>
          <p:cNvSpPr/>
          <p:nvPr/>
        </p:nvSpPr>
        <p:spPr>
          <a:xfrm>
            <a:off x="2965343" y="4778660"/>
            <a:ext cx="1958803" cy="1583135"/>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Ming Dynasty rebuilds China's centralized government based on Confucian ideals after the collapse of the Mongol-led Yuan Dynasty.</a:t>
            </a:r>
            <a:endParaRPr lang="en-US" dirty="0"/>
          </a:p>
        </p:txBody>
      </p:sp>
      <p:sp>
        <p:nvSpPr>
          <p:cNvPr id="36" name="Object 35"/>
          <p:cNvSpPr/>
          <p:nvPr/>
        </p:nvSpPr>
        <p:spPr>
          <a:xfrm>
            <a:off x="5807607" y="4513631"/>
            <a:ext cx="133321" cy="133317"/>
          </a:xfrm>
          <a:prstGeom prst="ellipse">
            <a:avLst/>
          </a:prstGeom>
          <a:solidFill>
            <a:srgbClr val="E76F51"/>
          </a:solidFill>
        </p:spPr>
        <p:txBody>
          <a:bodyPr/>
          <a:lstStyle/>
          <a:p>
            <a:endParaRPr lang="en-US"/>
          </a:p>
        </p:txBody>
      </p:sp>
      <p:sp>
        <p:nvSpPr>
          <p:cNvPr id="37" name="Object 36"/>
          <p:cNvSpPr/>
          <p:nvPr/>
        </p:nvSpPr>
        <p:spPr>
          <a:xfrm>
            <a:off x="6036233" y="4454176"/>
            <a:ext cx="1916903" cy="24425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1453</a:t>
            </a:r>
            <a:endParaRPr lang="en-US" dirty="0"/>
          </a:p>
        </p:txBody>
      </p:sp>
      <p:sp>
        <p:nvSpPr>
          <p:cNvPr id="38" name="Object 37"/>
          <p:cNvSpPr/>
          <p:nvPr/>
        </p:nvSpPr>
        <p:spPr>
          <a:xfrm>
            <a:off x="6036233" y="4778660"/>
            <a:ext cx="1916903" cy="1583135"/>
          </a:xfrm>
          <a:prstGeom prst="rect">
            <a:avLst/>
          </a:prstGeom>
          <a:noFill/>
        </p:spPr>
        <p:txBody>
          <a:bodyPr wrap="square" lIns="0" tIns="0" rIns="0" bIns="0" rtlCol="0" anchor="t"/>
          <a:lstStyle/>
          <a:p>
            <a:pPr algn="l">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Ottoman Empire's conquest of Constantinople under Mehmet II transforms it into one of the most powerful gunpowder states.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814596" y="1125937"/>
            <a:ext cx="6898225" cy="4604411"/>
          </a:xfrm>
          <a:prstGeom prst="rect">
            <a:avLst/>
          </a:prstGeom>
          <a:solidFill>
            <a:srgbClr val="466AAD"/>
          </a:solidFill>
        </p:spPr>
        <p:txBody>
          <a:bodyPr/>
          <a:lstStyle/>
          <a:p>
            <a:endParaRPr lang="en-US"/>
          </a:p>
        </p:txBody>
      </p:sp>
      <p:pic>
        <p:nvPicPr>
          <p:cNvPr id="3" name="Object 2" descr="preencoded.png"/>
          <p:cNvPicPr>
            <a:picLocks noChangeAspect="1"/>
          </p:cNvPicPr>
          <p:nvPr/>
        </p:nvPicPr>
        <p:blipFill>
          <a:blip r:embed="rId3"/>
          <a:srcRect/>
          <a:stretch/>
        </p:blipFill>
        <p:spPr>
          <a:xfrm>
            <a:off x="4814596" y="1125937"/>
            <a:ext cx="6898225" cy="4604411"/>
          </a:xfrm>
          <a:prstGeom prst="rect">
            <a:avLst/>
          </a:prstGeom>
        </p:spPr>
      </p:pic>
      <p:sp>
        <p:nvSpPr>
          <p:cNvPr id="4" name="Object 3"/>
          <p:cNvSpPr/>
          <p:nvPr/>
        </p:nvSpPr>
        <p:spPr>
          <a:xfrm>
            <a:off x="1001438" y="1728950"/>
            <a:ext cx="2811720" cy="1083198"/>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The Ottoman Empire</a:t>
            </a:r>
            <a:endParaRPr lang="en-US" dirty="0"/>
          </a:p>
        </p:txBody>
      </p:sp>
      <p:sp>
        <p:nvSpPr>
          <p:cNvPr id="5" name="Object 4"/>
          <p:cNvSpPr/>
          <p:nvPr/>
        </p:nvSpPr>
        <p:spPr>
          <a:xfrm>
            <a:off x="307085" y="2957368"/>
            <a:ext cx="4200427" cy="2171157"/>
          </a:xfrm>
          <a:prstGeom prst="rect">
            <a:avLst/>
          </a:prstGeom>
          <a:noFill/>
        </p:spPr>
        <p:txBody>
          <a:bodyPr wrap="square" lIns="0" tIns="0" rIns="0" bIns="0" rtlCol="0" anchor="t"/>
          <a:lstStyle/>
          <a:p>
            <a:pPr algn="ctr">
              <a:lnSpc>
                <a:spcPts val="2138"/>
              </a:lnSpc>
              <a:spcBef>
                <a:spcPts val="1121"/>
              </a:spcBef>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The Ottoman Empire rapidly expanded its control across vast territories in Eastern Europe, the Middle East, and North Africa. Under the leadership of rulers like Mehmet II, the Ottomans transformed into one of the most powerful gunpowder states, leveraging their formidable military and naval forces to conquer new lands.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Ottoman Military and Government</a:t>
            </a:r>
            <a:endParaRPr lang="en-US" dirty="0"/>
          </a:p>
        </p:txBody>
      </p:sp>
      <p:sp>
        <p:nvSpPr>
          <p:cNvPr id="3" name="Object 2"/>
          <p:cNvSpPr/>
          <p:nvPr/>
        </p:nvSpPr>
        <p:spPr>
          <a:xfrm>
            <a:off x="987972" y="2315901"/>
            <a:ext cx="1428393" cy="1428393"/>
          </a:xfrm>
          <a:prstGeom prst="rect">
            <a:avLst/>
          </a:prstGeom>
          <a:solidFill>
            <a:srgbClr val="466AAD"/>
          </a:solidFill>
        </p:spPr>
        <p:txBody>
          <a:bodyPr/>
          <a:lstStyle/>
          <a:p>
            <a:endParaRPr lang="en-US"/>
          </a:p>
        </p:txBody>
      </p:sp>
      <p:pic>
        <p:nvPicPr>
          <p:cNvPr id="4" name="Object 3" descr="preencoded.png"/>
          <p:cNvPicPr>
            <a:picLocks noChangeAspect="1"/>
          </p:cNvPicPr>
          <p:nvPr/>
        </p:nvPicPr>
        <p:blipFill>
          <a:blip r:embed="rId3"/>
          <a:srcRect t="21014" b="21015"/>
          <a:stretch/>
        </p:blipFill>
        <p:spPr>
          <a:xfrm>
            <a:off x="987972" y="2315901"/>
            <a:ext cx="1428393" cy="1428393"/>
          </a:xfrm>
          <a:prstGeom prst="rect">
            <a:avLst/>
          </a:prstGeom>
        </p:spPr>
      </p:pic>
      <p:sp>
        <p:nvSpPr>
          <p:cNvPr id="5" name="Object 4"/>
          <p:cNvSpPr/>
          <p:nvPr/>
        </p:nvSpPr>
        <p:spPr>
          <a:xfrm>
            <a:off x="382333" y="3828807"/>
            <a:ext cx="2639670" cy="244255"/>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Gunpowder Technology</a:t>
            </a:r>
            <a:endParaRPr lang="en-US" dirty="0"/>
          </a:p>
        </p:txBody>
      </p:sp>
      <p:sp>
        <p:nvSpPr>
          <p:cNvPr id="6" name="Object 5"/>
          <p:cNvSpPr/>
          <p:nvPr/>
        </p:nvSpPr>
        <p:spPr>
          <a:xfrm>
            <a:off x="382333" y="4153290"/>
            <a:ext cx="2639670" cy="1356973"/>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Ottomans were pioneers in the use of gunpowder weapons, including cannons and firearms, which gave them a significant military advantage over their enemies.</a:t>
            </a:r>
            <a:endParaRPr lang="en-US" dirty="0"/>
          </a:p>
        </p:txBody>
      </p:sp>
      <p:sp>
        <p:nvSpPr>
          <p:cNvPr id="7" name="Object 6"/>
          <p:cNvSpPr/>
          <p:nvPr/>
        </p:nvSpPr>
        <p:spPr>
          <a:xfrm>
            <a:off x="3916177" y="2315901"/>
            <a:ext cx="1428393" cy="1428393"/>
          </a:xfrm>
          <a:prstGeom prst="rect">
            <a:avLst/>
          </a:prstGeom>
          <a:solidFill>
            <a:srgbClr val="466AAD"/>
          </a:solidFill>
        </p:spPr>
        <p:txBody>
          <a:bodyPr/>
          <a:lstStyle/>
          <a:p>
            <a:endParaRPr lang="en-US"/>
          </a:p>
        </p:txBody>
      </p:sp>
      <p:pic>
        <p:nvPicPr>
          <p:cNvPr id="8" name="Object 7" descr="preencoded.png"/>
          <p:cNvPicPr>
            <a:picLocks noChangeAspect="1"/>
          </p:cNvPicPr>
          <p:nvPr/>
        </p:nvPicPr>
        <p:blipFill>
          <a:blip r:embed="rId4"/>
          <a:srcRect l="6688" r="6687"/>
          <a:stretch/>
        </p:blipFill>
        <p:spPr>
          <a:xfrm>
            <a:off x="3916177" y="2315901"/>
            <a:ext cx="1428393" cy="1428393"/>
          </a:xfrm>
          <a:prstGeom prst="rect">
            <a:avLst/>
          </a:prstGeom>
        </p:spPr>
      </p:pic>
      <p:sp>
        <p:nvSpPr>
          <p:cNvPr id="9" name="Object 8"/>
          <p:cNvSpPr/>
          <p:nvPr/>
        </p:nvSpPr>
        <p:spPr>
          <a:xfrm>
            <a:off x="3284351" y="3828807"/>
            <a:ext cx="2692044" cy="244255"/>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Janissary Corps</a:t>
            </a:r>
            <a:endParaRPr lang="en-US" dirty="0"/>
          </a:p>
        </p:txBody>
      </p:sp>
      <p:sp>
        <p:nvSpPr>
          <p:cNvPr id="10" name="Object 9"/>
          <p:cNvSpPr/>
          <p:nvPr/>
        </p:nvSpPr>
        <p:spPr>
          <a:xfrm>
            <a:off x="3284351" y="4153290"/>
            <a:ext cx="2692044" cy="1583135"/>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Janissaries were an elite Ottoman infantry force composed of conscripted Christian boys, who were trained and converted to Islam. They were a highly disciplined and effective fighting force.</a:t>
            </a:r>
            <a:endParaRPr lang="en-US" dirty="0"/>
          </a:p>
        </p:txBody>
      </p:sp>
      <p:sp>
        <p:nvSpPr>
          <p:cNvPr id="11" name="Object 10"/>
          <p:cNvSpPr/>
          <p:nvPr/>
        </p:nvSpPr>
        <p:spPr>
          <a:xfrm>
            <a:off x="6844382" y="2315901"/>
            <a:ext cx="1428393" cy="1428393"/>
          </a:xfrm>
          <a:prstGeom prst="rect">
            <a:avLst/>
          </a:prstGeom>
          <a:solidFill>
            <a:srgbClr val="466AAD"/>
          </a:solidFill>
        </p:spPr>
        <p:txBody>
          <a:bodyPr/>
          <a:lstStyle/>
          <a:p>
            <a:endParaRPr lang="en-US"/>
          </a:p>
        </p:txBody>
      </p:sp>
      <p:pic>
        <p:nvPicPr>
          <p:cNvPr id="12" name="Object 11" descr="preencoded.png"/>
          <p:cNvPicPr>
            <a:picLocks noChangeAspect="1"/>
          </p:cNvPicPr>
          <p:nvPr/>
        </p:nvPicPr>
        <p:blipFill>
          <a:blip r:embed="rId5"/>
          <a:srcRect l="23850" r="23850"/>
          <a:stretch/>
        </p:blipFill>
        <p:spPr>
          <a:xfrm>
            <a:off x="6844382" y="2315901"/>
            <a:ext cx="1428393" cy="1428393"/>
          </a:xfrm>
          <a:prstGeom prst="rect">
            <a:avLst/>
          </a:prstGeom>
        </p:spPr>
      </p:pic>
      <p:sp>
        <p:nvSpPr>
          <p:cNvPr id="13" name="Object 12"/>
          <p:cNvSpPr/>
          <p:nvPr/>
        </p:nvSpPr>
        <p:spPr>
          <a:xfrm>
            <a:off x="6285881" y="3828807"/>
            <a:ext cx="2545396" cy="244255"/>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Centralized Government</a:t>
            </a:r>
            <a:endParaRPr lang="en-US" dirty="0"/>
          </a:p>
        </p:txBody>
      </p:sp>
      <p:sp>
        <p:nvSpPr>
          <p:cNvPr id="14" name="Object 13"/>
          <p:cNvSpPr/>
          <p:nvPr/>
        </p:nvSpPr>
        <p:spPr>
          <a:xfrm>
            <a:off x="6285881" y="4153290"/>
            <a:ext cx="2545396" cy="1356973"/>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Ottoman Empire was ruled by a centralized government under the Sultan, who held absolute power and made decisions on behalf of the empire.</a:t>
            </a:r>
            <a:endParaRPr lang="en-US" dirty="0"/>
          </a:p>
        </p:txBody>
      </p:sp>
      <p:sp>
        <p:nvSpPr>
          <p:cNvPr id="15" name="Object 14"/>
          <p:cNvSpPr/>
          <p:nvPr/>
        </p:nvSpPr>
        <p:spPr>
          <a:xfrm>
            <a:off x="9772587" y="2315901"/>
            <a:ext cx="1428393" cy="1428393"/>
          </a:xfrm>
          <a:prstGeom prst="rect">
            <a:avLst/>
          </a:prstGeom>
          <a:solidFill>
            <a:srgbClr val="466AAD"/>
          </a:solidFill>
        </p:spPr>
        <p:txBody>
          <a:bodyPr/>
          <a:lstStyle/>
          <a:p>
            <a:endParaRPr lang="en-US"/>
          </a:p>
        </p:txBody>
      </p:sp>
      <p:pic>
        <p:nvPicPr>
          <p:cNvPr id="16" name="Object 15" descr="preencoded.png"/>
          <p:cNvPicPr>
            <a:picLocks noChangeAspect="1"/>
          </p:cNvPicPr>
          <p:nvPr/>
        </p:nvPicPr>
        <p:blipFill>
          <a:blip r:embed="rId6"/>
          <a:srcRect/>
          <a:stretch/>
        </p:blipFill>
        <p:spPr>
          <a:xfrm>
            <a:off x="9772587" y="2315901"/>
            <a:ext cx="1428393" cy="1428393"/>
          </a:xfrm>
          <a:prstGeom prst="rect">
            <a:avLst/>
          </a:prstGeom>
        </p:spPr>
      </p:pic>
      <p:sp>
        <p:nvSpPr>
          <p:cNvPr id="17" name="Object 16"/>
          <p:cNvSpPr/>
          <p:nvPr/>
        </p:nvSpPr>
        <p:spPr>
          <a:xfrm>
            <a:off x="9145999" y="3828807"/>
            <a:ext cx="2681569" cy="244255"/>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Millet System</a:t>
            </a:r>
            <a:endParaRPr lang="en-US" dirty="0"/>
          </a:p>
        </p:txBody>
      </p:sp>
      <p:sp>
        <p:nvSpPr>
          <p:cNvPr id="18" name="Object 17"/>
          <p:cNvSpPr/>
          <p:nvPr/>
        </p:nvSpPr>
        <p:spPr>
          <a:xfrm>
            <a:off x="9145999" y="4153290"/>
            <a:ext cx="2681569" cy="1583135"/>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 Ottoman government allowed a degree of autonomy for religious minorities through the millet system, which granted each religious community the right to govern itself in matters of personal law and education.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476131"/>
            <a:ext cx="4279465" cy="5913546"/>
          </a:xfrm>
          <a:prstGeom prst="rect">
            <a:avLst/>
          </a:prstGeom>
          <a:solidFill>
            <a:srgbClr val="466AAD"/>
          </a:solidFill>
        </p:spPr>
        <p:txBody>
          <a:bodyPr/>
          <a:lstStyle/>
          <a:p>
            <a:endParaRPr lang="en-US"/>
          </a:p>
        </p:txBody>
      </p:sp>
      <p:pic>
        <p:nvPicPr>
          <p:cNvPr id="3" name="Object 2" descr="preencoded.png"/>
          <p:cNvPicPr>
            <a:picLocks noChangeAspect="1"/>
          </p:cNvPicPr>
          <p:nvPr/>
        </p:nvPicPr>
        <p:blipFill>
          <a:blip r:embed="rId3"/>
          <a:srcRect t="8890" b="8890"/>
          <a:stretch/>
        </p:blipFill>
        <p:spPr>
          <a:xfrm>
            <a:off x="476131" y="476131"/>
            <a:ext cx="4279465" cy="5913546"/>
          </a:xfrm>
          <a:prstGeom prst="rect">
            <a:avLst/>
          </a:prstGeom>
        </p:spPr>
      </p:pic>
      <p:sp>
        <p:nvSpPr>
          <p:cNvPr id="4" name="Object 3"/>
          <p:cNvSpPr/>
          <p:nvPr/>
        </p:nvSpPr>
        <p:spPr>
          <a:xfrm>
            <a:off x="4963665" y="2543134"/>
            <a:ext cx="7007695"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Mughal Empire</a:t>
            </a:r>
            <a:endParaRPr lang="en-US" dirty="0"/>
          </a:p>
        </p:txBody>
      </p:sp>
      <p:sp>
        <p:nvSpPr>
          <p:cNvPr id="5" name="Object 4"/>
          <p:cNvSpPr/>
          <p:nvPr/>
        </p:nvSpPr>
        <p:spPr>
          <a:xfrm>
            <a:off x="4963665" y="3229953"/>
            <a:ext cx="7007695" cy="1085579"/>
          </a:xfrm>
          <a:prstGeom prst="rect">
            <a:avLst/>
          </a:prstGeom>
          <a:noFill/>
        </p:spPr>
        <p:txBody>
          <a:bodyPr wrap="square" lIns="0" tIns="0" rIns="0" bIns="0" rtlCol="0" anchor="t"/>
          <a:lstStyle/>
          <a:p>
            <a:pPr algn="ctr">
              <a:lnSpc>
                <a:spcPts val="2138"/>
              </a:lnSpc>
              <a:spcBef>
                <a:spcPts val="1121"/>
              </a:spcBef>
              <a:buNone/>
            </a:pPr>
            <a:r>
              <a:rPr lang="en-US" sz="1620" kern="0" spc="32" dirty="0">
                <a:solidFill>
                  <a:srgbClr val="FFFFFF">
                    <a:alpha val="80000"/>
                  </a:srgbClr>
                </a:solidFill>
                <a:latin typeface="Source Sans Pro" pitchFamily="34" charset="0"/>
                <a:ea typeface="Source Sans Pro" pitchFamily="34" charset="-122"/>
                <a:cs typeface="Source Sans Pro" pitchFamily="34" charset="-120"/>
              </a:rPr>
              <a:t>The Mughal Empire, founded in the early 16th century, was one of the wealthiest and most culturally vibrant empires in the world. Despite being led by a Muslim dynasty, the Mughals ruled over a majority Hindu population, fostering a rich blend of cultural and artistic achievements.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MUGHAL EMPIRE</a:t>
            </a:r>
            <a:endParaRPr lang="en-US" dirty="0"/>
          </a:p>
        </p:txBody>
      </p:sp>
      <p:sp>
        <p:nvSpPr>
          <p:cNvPr id="3" name="Object 2"/>
          <p:cNvSpPr/>
          <p:nvPr/>
        </p:nvSpPr>
        <p:spPr>
          <a:xfrm>
            <a:off x="476131" y="1656936"/>
            <a:ext cx="3618595" cy="3513846"/>
          </a:xfrm>
          <a:prstGeom prst="rect">
            <a:avLst/>
          </a:prstGeom>
          <a:solidFill>
            <a:srgbClr val="466AAD"/>
          </a:solidFill>
        </p:spPr>
        <p:txBody>
          <a:bodyPr/>
          <a:lstStyle/>
          <a:p>
            <a:endParaRPr lang="en-US"/>
          </a:p>
        </p:txBody>
      </p:sp>
      <p:pic>
        <p:nvPicPr>
          <p:cNvPr id="4" name="Object 3" descr="preencoded.png"/>
          <p:cNvPicPr>
            <a:picLocks noChangeAspect="1"/>
          </p:cNvPicPr>
          <p:nvPr/>
        </p:nvPicPr>
        <p:blipFill>
          <a:blip r:embed="rId3"/>
          <a:srcRect l="10202" r="10202"/>
          <a:stretch/>
        </p:blipFill>
        <p:spPr>
          <a:xfrm>
            <a:off x="476131" y="1656936"/>
            <a:ext cx="3618595" cy="3513846"/>
          </a:xfrm>
          <a:prstGeom prst="rect">
            <a:avLst/>
          </a:prstGeom>
        </p:spPr>
      </p:pic>
      <p:sp>
        <p:nvSpPr>
          <p:cNvPr id="5" name="Object 4"/>
          <p:cNvSpPr/>
          <p:nvPr/>
        </p:nvSpPr>
        <p:spPr>
          <a:xfrm>
            <a:off x="295201" y="5301242"/>
            <a:ext cx="3980455" cy="904649"/>
          </a:xfrm>
          <a:prstGeom prst="rect">
            <a:avLst/>
          </a:prstGeom>
          <a:noFill/>
        </p:spPr>
        <p:txBody>
          <a:bodyPr wrap="square" lIns="0" tIns="0" rIns="0" bIns="0" rtlCol="0" anchor="t"/>
          <a:lstStyle/>
          <a:p>
            <a:pPr algn="ctr">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Mughal Empire's economic strength was rooted in its control over the lucrative Indian Ocean trade network, positioning India as a hub for textiles, spices, and luxury goods</a:t>
            </a:r>
            <a:endParaRPr lang="en-US" dirty="0"/>
          </a:p>
        </p:txBody>
      </p:sp>
      <p:sp>
        <p:nvSpPr>
          <p:cNvPr id="6" name="Object 5"/>
          <p:cNvSpPr/>
          <p:nvPr/>
        </p:nvSpPr>
        <p:spPr>
          <a:xfrm>
            <a:off x="4285178" y="1656936"/>
            <a:ext cx="3618595" cy="3513846"/>
          </a:xfrm>
          <a:prstGeom prst="rect">
            <a:avLst/>
          </a:prstGeom>
          <a:solidFill>
            <a:srgbClr val="466AAD"/>
          </a:solidFill>
        </p:spPr>
        <p:txBody>
          <a:bodyPr/>
          <a:lstStyle/>
          <a:p>
            <a:endParaRPr lang="en-US"/>
          </a:p>
        </p:txBody>
      </p:sp>
      <p:pic>
        <p:nvPicPr>
          <p:cNvPr id="7" name="Object 6" descr="preencoded.png"/>
          <p:cNvPicPr>
            <a:picLocks noChangeAspect="1"/>
          </p:cNvPicPr>
          <p:nvPr/>
        </p:nvPicPr>
        <p:blipFill>
          <a:blip r:embed="rId4"/>
          <a:srcRect l="10578" r="10578"/>
          <a:stretch/>
        </p:blipFill>
        <p:spPr>
          <a:xfrm>
            <a:off x="4285178" y="1656936"/>
            <a:ext cx="3618595" cy="3513846"/>
          </a:xfrm>
          <a:prstGeom prst="rect">
            <a:avLst/>
          </a:prstGeom>
        </p:spPr>
      </p:pic>
      <p:sp>
        <p:nvSpPr>
          <p:cNvPr id="8" name="Object 7"/>
          <p:cNvSpPr/>
          <p:nvPr/>
        </p:nvSpPr>
        <p:spPr>
          <a:xfrm>
            <a:off x="4104249" y="5301242"/>
            <a:ext cx="3980455" cy="1130811"/>
          </a:xfrm>
          <a:prstGeom prst="rect">
            <a:avLst/>
          </a:prstGeom>
          <a:noFill/>
        </p:spPr>
        <p:txBody>
          <a:bodyPr wrap="square" lIns="0" tIns="0" rIns="0" bIns="0" rtlCol="0" anchor="t"/>
          <a:lstStyle/>
          <a:p>
            <a:pPr algn="ctr">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Mughal state was centralized under rulers like Akbar, who promoted religious tolerance and administrative efficiency. A strong bureaucracy allowed the empire to maintain control</a:t>
            </a:r>
            <a:endParaRPr lang="en-US" dirty="0"/>
          </a:p>
        </p:txBody>
      </p:sp>
      <p:sp>
        <p:nvSpPr>
          <p:cNvPr id="9" name="Object 8"/>
          <p:cNvSpPr/>
          <p:nvPr/>
        </p:nvSpPr>
        <p:spPr>
          <a:xfrm>
            <a:off x="8094226" y="1656936"/>
            <a:ext cx="3618595" cy="3513846"/>
          </a:xfrm>
          <a:prstGeom prst="rect">
            <a:avLst/>
          </a:prstGeom>
          <a:solidFill>
            <a:srgbClr val="466AAD"/>
          </a:solidFill>
        </p:spPr>
        <p:txBody>
          <a:bodyPr/>
          <a:lstStyle/>
          <a:p>
            <a:endParaRPr lang="en-US"/>
          </a:p>
        </p:txBody>
      </p:sp>
      <p:pic>
        <p:nvPicPr>
          <p:cNvPr id="10" name="Object 9" descr="preencoded.png"/>
          <p:cNvPicPr>
            <a:picLocks noChangeAspect="1"/>
          </p:cNvPicPr>
          <p:nvPr/>
        </p:nvPicPr>
        <p:blipFill>
          <a:blip r:embed="rId5"/>
          <a:srcRect l="15896" r="15896"/>
          <a:stretch/>
        </p:blipFill>
        <p:spPr>
          <a:xfrm>
            <a:off x="8094226" y="1656936"/>
            <a:ext cx="3618595" cy="3513846"/>
          </a:xfrm>
          <a:prstGeom prst="rect">
            <a:avLst/>
          </a:prstGeom>
        </p:spPr>
      </p:pic>
      <p:sp>
        <p:nvSpPr>
          <p:cNvPr id="11" name="Object 10"/>
          <p:cNvSpPr/>
          <p:nvPr/>
        </p:nvSpPr>
        <p:spPr>
          <a:xfrm>
            <a:off x="7913296" y="5301242"/>
            <a:ext cx="3980455" cy="1130811"/>
          </a:xfrm>
          <a:prstGeom prst="rect">
            <a:avLst/>
          </a:prstGeom>
          <a:noFill/>
        </p:spPr>
        <p:txBody>
          <a:bodyPr wrap="square" lIns="0" tIns="0" rIns="0" bIns="0" rtlCol="0" anchor="t"/>
          <a:lstStyle/>
          <a:p>
            <a:pPr algn="ctr">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Mughals are known for their contributions to art and architecture, including the construction of the Taj Mahal, as well as their synthesis of Hindu and Muslim cultural elements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Ming and Qing Dynasties</a:t>
            </a:r>
            <a:endParaRPr lang="en-US" dirty="0"/>
          </a:p>
        </p:txBody>
      </p:sp>
      <p:sp>
        <p:nvSpPr>
          <p:cNvPr id="3" name="Object 2"/>
          <p:cNvSpPr/>
          <p:nvPr/>
        </p:nvSpPr>
        <p:spPr>
          <a:xfrm>
            <a:off x="8094226" y="1656936"/>
            <a:ext cx="3618595" cy="2266383"/>
          </a:xfrm>
          <a:prstGeom prst="rect">
            <a:avLst/>
          </a:prstGeom>
          <a:solidFill>
            <a:srgbClr val="A8DADC"/>
          </a:solidFill>
        </p:spPr>
        <p:txBody>
          <a:bodyPr/>
          <a:lstStyle/>
          <a:p>
            <a:endParaRPr lang="en-US"/>
          </a:p>
        </p:txBody>
      </p:sp>
      <p:sp>
        <p:nvSpPr>
          <p:cNvPr id="4" name="Object 3"/>
          <p:cNvSpPr/>
          <p:nvPr/>
        </p:nvSpPr>
        <p:spPr>
          <a:xfrm>
            <a:off x="8379905" y="1864053"/>
            <a:ext cx="3456711" cy="328887"/>
          </a:xfrm>
          <a:prstGeom prst="rect">
            <a:avLst/>
          </a:prstGeom>
          <a:noFill/>
        </p:spPr>
        <p:txBody>
          <a:bodyPr wrap="square" lIns="0" tIns="0" rIns="0" bIns="0" rtlCol="0" anchor="t"/>
          <a:lstStyle/>
          <a:p>
            <a:pPr algn="l">
              <a:lnSpc>
                <a:spcPts val="2591"/>
              </a:lnSpc>
              <a:buNone/>
            </a:pPr>
            <a:r>
              <a:rPr lang="en-US" sz="2180" kern="0" spc="43" dirty="0">
                <a:solidFill>
                  <a:srgbClr val="000000">
                    <a:alpha val="80000"/>
                  </a:srgbClr>
                </a:solidFill>
                <a:latin typeface="Source Sans Pro" pitchFamily="34" charset="0"/>
                <a:ea typeface="Source Sans Pro" pitchFamily="34" charset="-122"/>
                <a:cs typeface="Source Sans Pro" pitchFamily="34" charset="-120"/>
              </a:rPr>
              <a:t>1368</a:t>
            </a:r>
            <a:endParaRPr lang="en-US" dirty="0"/>
          </a:p>
        </p:txBody>
      </p:sp>
      <p:sp>
        <p:nvSpPr>
          <p:cNvPr id="5" name="Object 4"/>
          <p:cNvSpPr/>
          <p:nvPr/>
        </p:nvSpPr>
        <p:spPr>
          <a:xfrm>
            <a:off x="8379905" y="2325543"/>
            <a:ext cx="3456711" cy="805971"/>
          </a:xfrm>
          <a:prstGeom prst="rect">
            <a:avLst/>
          </a:prstGeom>
          <a:noFill/>
        </p:spPr>
        <p:txBody>
          <a:bodyPr wrap="square" lIns="0" tIns="0" rIns="0" bIns="0" rtlCol="0" anchor="t"/>
          <a:lstStyle/>
          <a:p>
            <a:pPr algn="l">
              <a:lnSpc>
                <a:spcPts val="2116"/>
              </a:lnSpc>
              <a:spcBef>
                <a:spcPts val="1024"/>
              </a:spcBef>
              <a:buNone/>
            </a:pPr>
            <a:r>
              <a:rPr lang="en-US" sz="1603" kern="0" spc="32" dirty="0">
                <a:solidFill>
                  <a:srgbClr val="000000">
                    <a:alpha val="80000"/>
                  </a:srgbClr>
                </a:solidFill>
                <a:latin typeface="Source Sans Pro" pitchFamily="34" charset="0"/>
                <a:ea typeface="Source Sans Pro" pitchFamily="34" charset="-122"/>
                <a:cs typeface="Source Sans Pro" pitchFamily="34" charset="-120"/>
              </a:rPr>
              <a:t>The Ming restored China's Confucian-based centralized government after Yuan's fall.</a:t>
            </a:r>
            <a:endParaRPr lang="en-US" dirty="0"/>
          </a:p>
        </p:txBody>
      </p:sp>
      <p:sp>
        <p:nvSpPr>
          <p:cNvPr id="6" name="Object 5"/>
          <p:cNvSpPr/>
          <p:nvPr/>
        </p:nvSpPr>
        <p:spPr>
          <a:xfrm>
            <a:off x="4285178" y="4113771"/>
            <a:ext cx="3618595" cy="2266383"/>
          </a:xfrm>
          <a:prstGeom prst="rect">
            <a:avLst/>
          </a:prstGeom>
          <a:solidFill>
            <a:srgbClr val="466AAD"/>
          </a:solidFill>
        </p:spPr>
        <p:txBody>
          <a:bodyPr/>
          <a:lstStyle/>
          <a:p>
            <a:endParaRPr lang="en-US"/>
          </a:p>
        </p:txBody>
      </p:sp>
      <p:sp>
        <p:nvSpPr>
          <p:cNvPr id="7" name="Object 6"/>
          <p:cNvSpPr/>
          <p:nvPr/>
        </p:nvSpPr>
        <p:spPr>
          <a:xfrm>
            <a:off x="4570857" y="4320888"/>
            <a:ext cx="3456711" cy="328887"/>
          </a:xfrm>
          <a:prstGeom prst="rect">
            <a:avLst/>
          </a:prstGeom>
          <a:noFill/>
        </p:spPr>
        <p:txBody>
          <a:bodyPr wrap="square" lIns="0" tIns="0" rIns="0" bIns="0" rtlCol="0" anchor="t"/>
          <a:lstStyle/>
          <a:p>
            <a:pPr algn="l">
              <a:lnSpc>
                <a:spcPts val="2591"/>
              </a:lnSpc>
              <a:buNone/>
            </a:pPr>
            <a:r>
              <a:rPr lang="en-US" sz="2180" kern="0" spc="43" dirty="0">
                <a:solidFill>
                  <a:srgbClr val="FFFFFF">
                    <a:alpha val="90000"/>
                  </a:srgbClr>
                </a:solidFill>
                <a:latin typeface="Source Sans Pro" pitchFamily="34" charset="0"/>
                <a:ea typeface="Source Sans Pro" pitchFamily="34" charset="-122"/>
                <a:cs typeface="Source Sans Pro" pitchFamily="34" charset="-120"/>
              </a:rPr>
              <a:t>1644</a:t>
            </a:r>
            <a:endParaRPr lang="en-US" dirty="0"/>
          </a:p>
        </p:txBody>
      </p:sp>
      <p:sp>
        <p:nvSpPr>
          <p:cNvPr id="8" name="Object 7"/>
          <p:cNvSpPr/>
          <p:nvPr/>
        </p:nvSpPr>
        <p:spPr>
          <a:xfrm>
            <a:off x="4570857" y="4782378"/>
            <a:ext cx="3456711" cy="537314"/>
          </a:xfrm>
          <a:prstGeom prst="rect">
            <a:avLst/>
          </a:prstGeom>
          <a:noFill/>
        </p:spPr>
        <p:txBody>
          <a:bodyPr wrap="square" lIns="0" tIns="0" rIns="0" bIns="0" rtlCol="0" anchor="t"/>
          <a:lstStyle/>
          <a:p>
            <a:pPr algn="l">
              <a:lnSpc>
                <a:spcPts val="2116"/>
              </a:lnSpc>
              <a:spcBef>
                <a:spcPts val="1024"/>
              </a:spcBef>
              <a:buNone/>
            </a:pPr>
            <a:r>
              <a:rPr lang="en-US" sz="1603" kern="0" spc="32" dirty="0">
                <a:solidFill>
                  <a:srgbClr val="FFFFFF">
                    <a:alpha val="80000"/>
                  </a:srgbClr>
                </a:solidFill>
                <a:latin typeface="Source Sans Pro" pitchFamily="34" charset="0"/>
                <a:ea typeface="Source Sans Pro" pitchFamily="34" charset="-122"/>
                <a:cs typeface="Source Sans Pro" pitchFamily="34" charset="-120"/>
              </a:rPr>
              <a:t>The Manchu-led Qing expanded China's domain to its peak.</a:t>
            </a:r>
            <a:endParaRPr lang="en-US" dirty="0"/>
          </a:p>
        </p:txBody>
      </p:sp>
      <p:sp>
        <p:nvSpPr>
          <p:cNvPr id="9" name="Object 8"/>
          <p:cNvSpPr/>
          <p:nvPr/>
        </p:nvSpPr>
        <p:spPr>
          <a:xfrm>
            <a:off x="476131" y="4113771"/>
            <a:ext cx="3618595" cy="2266383"/>
          </a:xfrm>
          <a:prstGeom prst="rect">
            <a:avLst/>
          </a:prstGeom>
          <a:solidFill>
            <a:srgbClr val="E76F51"/>
          </a:solidFill>
        </p:spPr>
        <p:txBody>
          <a:bodyPr/>
          <a:lstStyle/>
          <a:p>
            <a:endParaRPr lang="en-US"/>
          </a:p>
        </p:txBody>
      </p:sp>
      <p:sp>
        <p:nvSpPr>
          <p:cNvPr id="10" name="Object 9"/>
          <p:cNvSpPr/>
          <p:nvPr/>
        </p:nvSpPr>
        <p:spPr>
          <a:xfrm>
            <a:off x="761810" y="4320888"/>
            <a:ext cx="3456711" cy="328887"/>
          </a:xfrm>
          <a:prstGeom prst="rect">
            <a:avLst/>
          </a:prstGeom>
          <a:noFill/>
        </p:spPr>
        <p:txBody>
          <a:bodyPr wrap="square" lIns="0" tIns="0" rIns="0" bIns="0" rtlCol="0" anchor="t"/>
          <a:lstStyle/>
          <a:p>
            <a:pPr algn="l">
              <a:lnSpc>
                <a:spcPts val="2591"/>
              </a:lnSpc>
              <a:buNone/>
            </a:pPr>
            <a:r>
              <a:rPr lang="en-US" sz="2180" kern="0" spc="43" dirty="0">
                <a:solidFill>
                  <a:srgbClr val="FFFFFF">
                    <a:alpha val="90000"/>
                  </a:srgbClr>
                </a:solidFill>
                <a:latin typeface="Source Sans Pro" pitchFamily="34" charset="0"/>
                <a:ea typeface="Source Sans Pro" pitchFamily="34" charset="-122"/>
                <a:cs typeface="Source Sans Pro" pitchFamily="34" charset="-120"/>
              </a:rPr>
              <a:t>1368-1644</a:t>
            </a:r>
            <a:endParaRPr lang="en-US" dirty="0"/>
          </a:p>
        </p:txBody>
      </p:sp>
      <p:sp>
        <p:nvSpPr>
          <p:cNvPr id="11" name="Object 10"/>
          <p:cNvSpPr/>
          <p:nvPr/>
        </p:nvSpPr>
        <p:spPr>
          <a:xfrm>
            <a:off x="761810" y="4782378"/>
            <a:ext cx="3456711" cy="537314"/>
          </a:xfrm>
          <a:prstGeom prst="rect">
            <a:avLst/>
          </a:prstGeom>
          <a:noFill/>
        </p:spPr>
        <p:txBody>
          <a:bodyPr wrap="square" lIns="0" tIns="0" rIns="0" bIns="0" rtlCol="0" anchor="t"/>
          <a:lstStyle/>
          <a:p>
            <a:pPr algn="l">
              <a:lnSpc>
                <a:spcPts val="2116"/>
              </a:lnSpc>
              <a:spcBef>
                <a:spcPts val="1024"/>
              </a:spcBef>
              <a:buNone/>
            </a:pPr>
            <a:r>
              <a:rPr lang="en-US" sz="1603" kern="0" spc="32" dirty="0">
                <a:solidFill>
                  <a:srgbClr val="FFFFFF">
                    <a:alpha val="80000"/>
                  </a:srgbClr>
                </a:solidFill>
                <a:latin typeface="Source Sans Pro" pitchFamily="34" charset="0"/>
                <a:ea typeface="Source Sans Pro" pitchFamily="34" charset="-122"/>
                <a:cs typeface="Source Sans Pro" pitchFamily="34" charset="-120"/>
              </a:rPr>
              <a:t>The Ming government built an efficient, centralized civil service.</a:t>
            </a:r>
            <a:endParaRPr lang="en-US" dirty="0"/>
          </a:p>
        </p:txBody>
      </p:sp>
      <p:sp>
        <p:nvSpPr>
          <p:cNvPr id="12" name="Object 11"/>
          <p:cNvSpPr/>
          <p:nvPr/>
        </p:nvSpPr>
        <p:spPr>
          <a:xfrm>
            <a:off x="8094226" y="4113771"/>
            <a:ext cx="3618595" cy="2266383"/>
          </a:xfrm>
          <a:prstGeom prst="rect">
            <a:avLst/>
          </a:prstGeom>
          <a:solidFill>
            <a:srgbClr val="1D3557"/>
          </a:solidFill>
        </p:spPr>
        <p:txBody>
          <a:bodyPr/>
          <a:lstStyle/>
          <a:p>
            <a:endParaRPr lang="en-US"/>
          </a:p>
        </p:txBody>
      </p:sp>
      <p:sp>
        <p:nvSpPr>
          <p:cNvPr id="13" name="Object 12"/>
          <p:cNvSpPr/>
          <p:nvPr/>
        </p:nvSpPr>
        <p:spPr>
          <a:xfrm>
            <a:off x="8379905" y="4320888"/>
            <a:ext cx="3456711" cy="328887"/>
          </a:xfrm>
          <a:prstGeom prst="rect">
            <a:avLst/>
          </a:prstGeom>
          <a:noFill/>
        </p:spPr>
        <p:txBody>
          <a:bodyPr wrap="square" lIns="0" tIns="0" rIns="0" bIns="0" rtlCol="0" anchor="t"/>
          <a:lstStyle/>
          <a:p>
            <a:pPr algn="l">
              <a:lnSpc>
                <a:spcPts val="2591"/>
              </a:lnSpc>
              <a:buNone/>
            </a:pPr>
            <a:r>
              <a:rPr lang="en-US" sz="2180" kern="0" spc="43" dirty="0">
                <a:solidFill>
                  <a:srgbClr val="FFFFFF">
                    <a:alpha val="90000"/>
                  </a:srgbClr>
                </a:solidFill>
                <a:latin typeface="Source Sans Pro" pitchFamily="34" charset="0"/>
                <a:ea typeface="Source Sans Pro" pitchFamily="34" charset="-122"/>
                <a:cs typeface="Source Sans Pro" pitchFamily="34" charset="-120"/>
              </a:rPr>
              <a:t>1644-1912</a:t>
            </a:r>
            <a:endParaRPr lang="en-US" dirty="0"/>
          </a:p>
        </p:txBody>
      </p:sp>
      <p:sp>
        <p:nvSpPr>
          <p:cNvPr id="14" name="Object 13"/>
          <p:cNvSpPr/>
          <p:nvPr/>
        </p:nvSpPr>
        <p:spPr>
          <a:xfrm>
            <a:off x="8379905" y="4782378"/>
            <a:ext cx="3456711" cy="805971"/>
          </a:xfrm>
          <a:prstGeom prst="rect">
            <a:avLst/>
          </a:prstGeom>
          <a:noFill/>
        </p:spPr>
        <p:txBody>
          <a:bodyPr wrap="square" lIns="0" tIns="0" rIns="0" bIns="0" rtlCol="0" anchor="t"/>
          <a:lstStyle/>
          <a:p>
            <a:pPr algn="l">
              <a:lnSpc>
                <a:spcPts val="2116"/>
              </a:lnSpc>
              <a:spcBef>
                <a:spcPts val="1024"/>
              </a:spcBef>
              <a:buNone/>
            </a:pPr>
            <a:r>
              <a:rPr lang="en-US" sz="1603" kern="0" spc="32" dirty="0">
                <a:solidFill>
                  <a:srgbClr val="FFFFFF">
                    <a:alpha val="80000"/>
                  </a:srgbClr>
                </a:solidFill>
                <a:latin typeface="Source Sans Pro" pitchFamily="34" charset="0"/>
                <a:ea typeface="Source Sans Pro" pitchFamily="34" charset="-122"/>
                <a:cs typeface="Source Sans Pro" pitchFamily="34" charset="-120"/>
              </a:rPr>
              <a:t>The Qing upheld centralized bureaucracy to govern China's vast populace.</a:t>
            </a:r>
            <a:endParaRPr lang="en-US" dirty="0"/>
          </a:p>
        </p:txBody>
      </p:sp>
      <p:sp>
        <p:nvSpPr>
          <p:cNvPr id="15" name="Object 14"/>
          <p:cNvSpPr/>
          <p:nvPr/>
        </p:nvSpPr>
        <p:spPr>
          <a:xfrm>
            <a:off x="476131" y="1656936"/>
            <a:ext cx="3618595" cy="2266383"/>
          </a:xfrm>
          <a:prstGeom prst="rect">
            <a:avLst/>
          </a:prstGeom>
          <a:solidFill>
            <a:srgbClr val="466AAD"/>
          </a:solidFill>
        </p:spPr>
        <p:txBody>
          <a:bodyPr/>
          <a:lstStyle/>
          <a:p>
            <a:endParaRPr lang="en-US"/>
          </a:p>
        </p:txBody>
      </p:sp>
      <p:sp>
        <p:nvSpPr>
          <p:cNvPr id="16" name="Object 15"/>
          <p:cNvSpPr/>
          <p:nvPr/>
        </p:nvSpPr>
        <p:spPr>
          <a:xfrm>
            <a:off x="761810" y="1864053"/>
            <a:ext cx="3456711" cy="328887"/>
          </a:xfrm>
          <a:prstGeom prst="rect">
            <a:avLst/>
          </a:prstGeom>
          <a:noFill/>
        </p:spPr>
        <p:txBody>
          <a:bodyPr wrap="square" lIns="0" tIns="0" rIns="0" bIns="0" rtlCol="0" anchor="t"/>
          <a:lstStyle/>
          <a:p>
            <a:pPr algn="l">
              <a:lnSpc>
                <a:spcPts val="2591"/>
              </a:lnSpc>
              <a:buNone/>
            </a:pPr>
            <a:r>
              <a:rPr lang="en-US" sz="2180" kern="0" spc="43" dirty="0">
                <a:solidFill>
                  <a:srgbClr val="FFFFFF">
                    <a:alpha val="90000"/>
                  </a:srgbClr>
                </a:solidFill>
                <a:latin typeface="Source Sans Pro" pitchFamily="34" charset="0"/>
                <a:ea typeface="Source Sans Pro" pitchFamily="34" charset="-122"/>
                <a:cs typeface="Source Sans Pro" pitchFamily="34" charset="-120"/>
              </a:rPr>
              <a:t>Ming &amp; Qing</a:t>
            </a:r>
            <a:endParaRPr lang="en-US" dirty="0"/>
          </a:p>
        </p:txBody>
      </p:sp>
      <p:sp>
        <p:nvSpPr>
          <p:cNvPr id="17" name="Object 16"/>
          <p:cNvSpPr/>
          <p:nvPr/>
        </p:nvSpPr>
        <p:spPr>
          <a:xfrm>
            <a:off x="761810" y="2325543"/>
            <a:ext cx="3456711" cy="1074628"/>
          </a:xfrm>
          <a:prstGeom prst="rect">
            <a:avLst/>
          </a:prstGeom>
          <a:noFill/>
        </p:spPr>
        <p:txBody>
          <a:bodyPr wrap="square" lIns="0" tIns="0" rIns="0" bIns="0" rtlCol="0" anchor="t"/>
          <a:lstStyle/>
          <a:p>
            <a:pPr algn="l">
              <a:lnSpc>
                <a:spcPts val="2116"/>
              </a:lnSpc>
              <a:spcBef>
                <a:spcPts val="1024"/>
              </a:spcBef>
              <a:buNone/>
            </a:pPr>
            <a:r>
              <a:rPr lang="en-US" sz="1603" kern="0" spc="32" dirty="0">
                <a:solidFill>
                  <a:srgbClr val="FFFFFF">
                    <a:alpha val="80000"/>
                  </a:srgbClr>
                </a:solidFill>
                <a:latin typeface="Source Sans Pro" pitchFamily="34" charset="0"/>
                <a:ea typeface="Source Sans Pro" pitchFamily="34" charset="-122"/>
                <a:cs typeface="Source Sans Pro" pitchFamily="34" charset="-120"/>
              </a:rPr>
              <a:t>China was one of the wealthiest states during this time, with agricultural productivity supporting a large population.</a:t>
            </a:r>
            <a:endParaRPr lang="en-US" dirty="0"/>
          </a:p>
        </p:txBody>
      </p:sp>
      <p:sp>
        <p:nvSpPr>
          <p:cNvPr id="18" name="Object 17"/>
          <p:cNvSpPr/>
          <p:nvPr/>
        </p:nvSpPr>
        <p:spPr>
          <a:xfrm>
            <a:off x="4285178" y="1656936"/>
            <a:ext cx="3618595" cy="2266383"/>
          </a:xfrm>
          <a:prstGeom prst="rect">
            <a:avLst/>
          </a:prstGeom>
          <a:solidFill>
            <a:srgbClr val="1D3557"/>
          </a:solidFill>
        </p:spPr>
        <p:txBody>
          <a:bodyPr/>
          <a:lstStyle/>
          <a:p>
            <a:endParaRPr lang="en-US"/>
          </a:p>
        </p:txBody>
      </p:sp>
      <p:sp>
        <p:nvSpPr>
          <p:cNvPr id="19" name="Object 18"/>
          <p:cNvSpPr/>
          <p:nvPr/>
        </p:nvSpPr>
        <p:spPr>
          <a:xfrm>
            <a:off x="4570857" y="1864053"/>
            <a:ext cx="3456711" cy="328887"/>
          </a:xfrm>
          <a:prstGeom prst="rect">
            <a:avLst/>
          </a:prstGeom>
          <a:noFill/>
        </p:spPr>
        <p:txBody>
          <a:bodyPr wrap="square" lIns="0" tIns="0" rIns="0" bIns="0" rtlCol="0" anchor="t"/>
          <a:lstStyle/>
          <a:p>
            <a:pPr algn="l">
              <a:lnSpc>
                <a:spcPts val="2591"/>
              </a:lnSpc>
              <a:buNone/>
            </a:pPr>
            <a:r>
              <a:rPr lang="en-US" sz="2180" kern="0" spc="43" dirty="0">
                <a:solidFill>
                  <a:srgbClr val="FFFFFF">
                    <a:alpha val="90000"/>
                  </a:srgbClr>
                </a:solidFill>
                <a:latin typeface="Source Sans Pro" pitchFamily="34" charset="0"/>
                <a:ea typeface="Source Sans Pro" pitchFamily="34" charset="-122"/>
                <a:cs typeface="Source Sans Pro" pitchFamily="34" charset="-120"/>
              </a:rPr>
              <a:t>Ming</a:t>
            </a:r>
            <a:endParaRPr lang="en-US" dirty="0"/>
          </a:p>
        </p:txBody>
      </p:sp>
      <p:sp>
        <p:nvSpPr>
          <p:cNvPr id="20" name="Object 19"/>
          <p:cNvSpPr/>
          <p:nvPr/>
        </p:nvSpPr>
        <p:spPr>
          <a:xfrm>
            <a:off x="4570857" y="2325543"/>
            <a:ext cx="3456711" cy="1074628"/>
          </a:xfrm>
          <a:prstGeom prst="rect">
            <a:avLst/>
          </a:prstGeom>
          <a:noFill/>
        </p:spPr>
        <p:txBody>
          <a:bodyPr wrap="square" lIns="0" tIns="0" rIns="0" bIns="0" rtlCol="0" anchor="t"/>
          <a:lstStyle/>
          <a:p>
            <a:pPr algn="l">
              <a:lnSpc>
                <a:spcPts val="2116"/>
              </a:lnSpc>
              <a:spcBef>
                <a:spcPts val="1024"/>
              </a:spcBef>
              <a:buNone/>
            </a:pPr>
            <a:r>
              <a:rPr lang="en-US" sz="1603" kern="0" spc="32" dirty="0">
                <a:solidFill>
                  <a:srgbClr val="FFFFFF">
                    <a:alpha val="80000"/>
                  </a:srgbClr>
                </a:solidFill>
                <a:latin typeface="Source Sans Pro" pitchFamily="34" charset="0"/>
                <a:ea typeface="Source Sans Pro" pitchFamily="34" charset="-122"/>
                <a:cs typeface="Source Sans Pro" pitchFamily="34" charset="-120"/>
              </a:rPr>
              <a:t>The Ming Dynasty engaged in long-distance trade but eventually turned inward, focusing on consolidating power at home.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Ming and Qing Achievements</a:t>
            </a:r>
            <a:endParaRPr lang="en-US" dirty="0"/>
          </a:p>
        </p:txBody>
      </p:sp>
      <p:sp>
        <p:nvSpPr>
          <p:cNvPr id="3" name="Object 2"/>
          <p:cNvSpPr/>
          <p:nvPr/>
        </p:nvSpPr>
        <p:spPr>
          <a:xfrm>
            <a:off x="476131" y="1656936"/>
            <a:ext cx="2666333" cy="2961534"/>
          </a:xfrm>
          <a:prstGeom prst="rect">
            <a:avLst/>
          </a:prstGeom>
          <a:solidFill>
            <a:srgbClr val="1D3557"/>
          </a:solidFill>
        </p:spPr>
        <p:txBody>
          <a:bodyPr/>
          <a:lstStyle/>
          <a:p>
            <a:endParaRPr lang="en-US"/>
          </a:p>
        </p:txBody>
      </p:sp>
      <p:pic>
        <p:nvPicPr>
          <p:cNvPr id="4" name="Object 3" descr="preencoded.png"/>
          <p:cNvPicPr>
            <a:picLocks noChangeAspect="1"/>
          </p:cNvPicPr>
          <p:nvPr/>
        </p:nvPicPr>
        <p:blipFill>
          <a:blip r:embed="rId3"/>
          <a:srcRect l="30213" r="30213"/>
          <a:stretch/>
        </p:blipFill>
        <p:spPr>
          <a:xfrm>
            <a:off x="476131" y="1656936"/>
            <a:ext cx="2666333" cy="2961534"/>
          </a:xfrm>
          <a:prstGeom prst="rect">
            <a:avLst/>
          </a:prstGeom>
        </p:spPr>
      </p:pic>
      <p:sp>
        <p:nvSpPr>
          <p:cNvPr id="5" name="Object 4"/>
          <p:cNvSpPr/>
          <p:nvPr/>
        </p:nvSpPr>
        <p:spPr>
          <a:xfrm>
            <a:off x="342814" y="4750596"/>
            <a:ext cx="2932967"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Porcelain Vase</a:t>
            </a:r>
            <a:endParaRPr lang="en-US" dirty="0"/>
          </a:p>
        </p:txBody>
      </p:sp>
      <p:sp>
        <p:nvSpPr>
          <p:cNvPr id="6" name="Object 5"/>
          <p:cNvSpPr/>
          <p:nvPr/>
        </p:nvSpPr>
        <p:spPr>
          <a:xfrm>
            <a:off x="342814" y="5075080"/>
            <a:ext cx="2932967" cy="1356973"/>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China was renowned for its intricate and elaborate porcelain production during the Ming and Qing dynasties, with the development of new techniques and designs.</a:t>
            </a:r>
            <a:endParaRPr lang="en-US" dirty="0"/>
          </a:p>
        </p:txBody>
      </p:sp>
      <p:sp>
        <p:nvSpPr>
          <p:cNvPr id="7" name="Object 6"/>
          <p:cNvSpPr/>
          <p:nvPr/>
        </p:nvSpPr>
        <p:spPr>
          <a:xfrm>
            <a:off x="3332917" y="1656936"/>
            <a:ext cx="2666333" cy="2961534"/>
          </a:xfrm>
          <a:prstGeom prst="rect">
            <a:avLst/>
          </a:prstGeom>
          <a:solidFill>
            <a:srgbClr val="1D3557"/>
          </a:solidFill>
        </p:spPr>
        <p:txBody>
          <a:bodyPr/>
          <a:lstStyle/>
          <a:p>
            <a:endParaRPr lang="en-US"/>
          </a:p>
        </p:txBody>
      </p:sp>
      <p:pic>
        <p:nvPicPr>
          <p:cNvPr id="8" name="Object 7" descr="preencoded.png"/>
          <p:cNvPicPr>
            <a:picLocks noChangeAspect="1"/>
          </p:cNvPicPr>
          <p:nvPr/>
        </p:nvPicPr>
        <p:blipFill>
          <a:blip r:embed="rId4"/>
          <a:srcRect l="16238" r="16238"/>
          <a:stretch/>
        </p:blipFill>
        <p:spPr>
          <a:xfrm>
            <a:off x="3332917" y="1656936"/>
            <a:ext cx="2666333" cy="2961534"/>
          </a:xfrm>
          <a:prstGeom prst="rect">
            <a:avLst/>
          </a:prstGeom>
        </p:spPr>
      </p:pic>
      <p:sp>
        <p:nvSpPr>
          <p:cNvPr id="9" name="Object 8"/>
          <p:cNvSpPr/>
          <p:nvPr/>
        </p:nvSpPr>
        <p:spPr>
          <a:xfrm>
            <a:off x="3199600" y="4750596"/>
            <a:ext cx="2932967"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Ming Treasure Ship</a:t>
            </a:r>
            <a:endParaRPr lang="en-US" dirty="0"/>
          </a:p>
        </p:txBody>
      </p:sp>
      <p:sp>
        <p:nvSpPr>
          <p:cNvPr id="10" name="Object 9"/>
          <p:cNvSpPr/>
          <p:nvPr/>
        </p:nvSpPr>
        <p:spPr>
          <a:xfrm>
            <a:off x="3199600" y="5075080"/>
            <a:ext cx="2932967" cy="1356973"/>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Ming dynasty's maritime explorations were supported by advanced shipbuilding capabilities, allowing the construction of massive 'treasure ships' that traveled across the Indian Ocean.</a:t>
            </a:r>
            <a:endParaRPr lang="en-US" dirty="0"/>
          </a:p>
        </p:txBody>
      </p:sp>
      <p:sp>
        <p:nvSpPr>
          <p:cNvPr id="11" name="Object 10"/>
          <p:cNvSpPr/>
          <p:nvPr/>
        </p:nvSpPr>
        <p:spPr>
          <a:xfrm>
            <a:off x="6189702" y="1656936"/>
            <a:ext cx="2666333" cy="2961534"/>
          </a:xfrm>
          <a:prstGeom prst="rect">
            <a:avLst/>
          </a:prstGeom>
          <a:solidFill>
            <a:srgbClr val="1D3557"/>
          </a:solidFill>
        </p:spPr>
        <p:txBody>
          <a:bodyPr/>
          <a:lstStyle/>
          <a:p>
            <a:endParaRPr lang="en-US"/>
          </a:p>
        </p:txBody>
      </p:sp>
      <p:pic>
        <p:nvPicPr>
          <p:cNvPr id="12" name="Object 11" descr="preencoded.png"/>
          <p:cNvPicPr>
            <a:picLocks noChangeAspect="1"/>
          </p:cNvPicPr>
          <p:nvPr/>
        </p:nvPicPr>
        <p:blipFill>
          <a:blip r:embed="rId5"/>
          <a:srcRect l="1745" r="1745"/>
          <a:stretch/>
        </p:blipFill>
        <p:spPr>
          <a:xfrm>
            <a:off x="6189702" y="1656936"/>
            <a:ext cx="2666333" cy="2961534"/>
          </a:xfrm>
          <a:prstGeom prst="rect">
            <a:avLst/>
          </a:prstGeom>
        </p:spPr>
      </p:pic>
      <p:sp>
        <p:nvSpPr>
          <p:cNvPr id="13" name="Object 12"/>
          <p:cNvSpPr/>
          <p:nvPr/>
        </p:nvSpPr>
        <p:spPr>
          <a:xfrm>
            <a:off x="6056386" y="4750596"/>
            <a:ext cx="2932967"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Gunpowder Weapons</a:t>
            </a:r>
            <a:endParaRPr lang="en-US" dirty="0"/>
          </a:p>
        </p:txBody>
      </p:sp>
      <p:sp>
        <p:nvSpPr>
          <p:cNvPr id="14" name="Object 13"/>
          <p:cNvSpPr/>
          <p:nvPr/>
        </p:nvSpPr>
        <p:spPr>
          <a:xfrm>
            <a:off x="6056386" y="5075080"/>
            <a:ext cx="2932967" cy="1356973"/>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Chinese innovations in gunpowder technology during the Ming and Qing dynasties led to the development of various firearms and artillery, strengthening China's military capabilities.</a:t>
            </a:r>
            <a:endParaRPr lang="en-US" dirty="0"/>
          </a:p>
        </p:txBody>
      </p:sp>
      <p:sp>
        <p:nvSpPr>
          <p:cNvPr id="15" name="Object 14"/>
          <p:cNvSpPr/>
          <p:nvPr/>
        </p:nvSpPr>
        <p:spPr>
          <a:xfrm>
            <a:off x="9046488" y="1656936"/>
            <a:ext cx="2666333" cy="2961534"/>
          </a:xfrm>
          <a:prstGeom prst="rect">
            <a:avLst/>
          </a:prstGeom>
          <a:solidFill>
            <a:srgbClr val="1D3557"/>
          </a:solidFill>
        </p:spPr>
        <p:txBody>
          <a:bodyPr/>
          <a:lstStyle/>
          <a:p>
            <a:endParaRPr lang="en-US"/>
          </a:p>
        </p:txBody>
      </p:sp>
      <p:pic>
        <p:nvPicPr>
          <p:cNvPr id="16" name="Object 15" descr="preencoded.png"/>
          <p:cNvPicPr>
            <a:picLocks noChangeAspect="1"/>
          </p:cNvPicPr>
          <p:nvPr/>
        </p:nvPicPr>
        <p:blipFill>
          <a:blip r:embed="rId6"/>
          <a:srcRect l="-22169" t="-1235" r="-22169" b="-1235"/>
          <a:stretch/>
        </p:blipFill>
        <p:spPr>
          <a:xfrm>
            <a:off x="9046488" y="1656936"/>
            <a:ext cx="2666333" cy="2961534"/>
          </a:xfrm>
          <a:prstGeom prst="rect">
            <a:avLst/>
          </a:prstGeom>
        </p:spPr>
      </p:pic>
      <p:sp>
        <p:nvSpPr>
          <p:cNvPr id="17" name="Object 16"/>
          <p:cNvSpPr/>
          <p:nvPr/>
        </p:nvSpPr>
        <p:spPr>
          <a:xfrm>
            <a:off x="8913171" y="4750596"/>
            <a:ext cx="2932967" cy="244255"/>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Imperial Paintings</a:t>
            </a:r>
            <a:endParaRPr lang="en-US" dirty="0"/>
          </a:p>
        </p:txBody>
      </p:sp>
      <p:sp>
        <p:nvSpPr>
          <p:cNvPr id="18" name="Object 17"/>
          <p:cNvSpPr/>
          <p:nvPr/>
        </p:nvSpPr>
        <p:spPr>
          <a:xfrm>
            <a:off x="8913171" y="5075080"/>
            <a:ext cx="2932967" cy="1356973"/>
          </a:xfrm>
          <a:prstGeom prst="rect">
            <a:avLst/>
          </a:prstGeom>
          <a:noFill/>
        </p:spPr>
        <p:txBody>
          <a:bodyPr wrap="square" lIns="0" tIns="0" rIns="0" bIns="0" rtlCol="0" anchor="t"/>
          <a:lstStyle/>
          <a:p>
            <a:pPr algn="ctr">
              <a:lnSpc>
                <a:spcPts val="1782"/>
              </a:lnSpc>
              <a:spcBef>
                <a:spcPts val="620"/>
              </a:spcBef>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Ming and Qing dynasties fostered a vibrant arts and literature scene, with court-sponsored artists producing renowned paintings, calligraphy, and poetry.</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1115</Words>
  <Application>Microsoft Office PowerPoint</Application>
  <PresentationFormat>Widescreen</PresentationFormat>
  <Paragraphs>91</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Source Sans Pro</vt:lpstr>
      <vt:lpstr>Arial</vt:lpstr>
      <vt:lpstr>Bebas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and Building Empires (1200-1750 CE)</dc:title>
  <dc:subject>Analyzing and Building Empires (1200-1750 CE)</dc:subject>
  <dc:creator>Gretchen Beasley</dc:creator>
  <cp:lastModifiedBy>Beasley, Gretchen</cp:lastModifiedBy>
  <cp:revision>1</cp:revision>
  <dcterms:created xsi:type="dcterms:W3CDTF">2024-09-23T16:42:06Z</dcterms:created>
  <dcterms:modified xsi:type="dcterms:W3CDTF">2024-09-23T16:43:39Z</dcterms:modified>
</cp:coreProperties>
</file>