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en.wikipedia.org/wiki/javascript" TargetMode="External"/><Relationship Id="rId7" Type="http://schemas.openxmlformats.org/officeDocument/2006/relationships/hyperlink" Target="https://en.wikipedia.org/wiki/SQL" TargetMode="External"/><Relationship Id="rId2" Type="http://schemas.openxmlformats.org/officeDocument/2006/relationships/hyperlink" Target="https://en.wikipedia.org/wiki/CSS" TargetMode="External"/><Relationship Id="rId1" Type="http://schemas.openxmlformats.org/officeDocument/2006/relationships/hyperlink" Target="https://en.wikipedia.org/wiki/HTML" TargetMode="External"/><Relationship Id="rId6" Type="http://schemas.openxmlformats.org/officeDocument/2006/relationships/hyperlink" Target="https://en.wikipedia.org/wiki/PHP" TargetMode="External"/><Relationship Id="rId5" Type="http://schemas.openxmlformats.org/officeDocument/2006/relationships/hyperlink" Target="https://en.wikipedia.org/wiki/JSON" TargetMode="External"/><Relationship Id="rId4" Type="http://schemas.openxmlformats.org/officeDocument/2006/relationships/hyperlink" Target="https://en.wikipedia.org/wiki/Ajax_(programming)" TargetMode="External"/></Relationships>
</file>

<file path=ppt/diagrams/_rels/data2.xml.rels><?xml version="1.0" encoding="UTF-8" standalone="yes"?>
<Relationships xmlns="http://schemas.openxmlformats.org/package/2006/relationships"><Relationship Id="rId8" Type="http://schemas.openxmlformats.org/officeDocument/2006/relationships/hyperlink" Target="https://en.wikipedia.org/wiki/Internet_Explorer" TargetMode="External"/><Relationship Id="rId13" Type="http://schemas.openxmlformats.org/officeDocument/2006/relationships/image" Target="../media/image9.svg"/><Relationship Id="rId3" Type="http://schemas.openxmlformats.org/officeDocument/2006/relationships/hyperlink" Target="https://www.iis.net/" TargetMode="External"/><Relationship Id="rId7" Type="http://schemas.openxmlformats.org/officeDocument/2006/relationships/hyperlink" Target="http://www.google.com/chrome/" TargetMode="External"/><Relationship Id="rId12" Type="http://schemas.openxmlformats.org/officeDocument/2006/relationships/image" Target="../media/image8.png"/><Relationship Id="rId2" Type="http://schemas.openxmlformats.org/officeDocument/2006/relationships/hyperlink" Target="http://www.apache.org/" TargetMode="External"/><Relationship Id="rId1" Type="http://schemas.openxmlformats.org/officeDocument/2006/relationships/hyperlink" Target="https://en.wikipedia.org/wiki/web_server" TargetMode="External"/><Relationship Id="rId6" Type="http://schemas.openxmlformats.org/officeDocument/2006/relationships/hyperlink" Target="http://www.getfirefox.com/" TargetMode="External"/><Relationship Id="rId11" Type="http://schemas.openxmlformats.org/officeDocument/2006/relationships/hyperlink" Target="http://www.opera.com/" TargetMode="External"/><Relationship Id="rId5" Type="http://schemas.openxmlformats.org/officeDocument/2006/relationships/hyperlink" Target="https://en.wikipedia.org/wiki/web_browser" TargetMode="External"/><Relationship Id="rId15" Type="http://schemas.openxmlformats.org/officeDocument/2006/relationships/image" Target="../media/image11.svg"/><Relationship Id="rId10" Type="http://schemas.openxmlformats.org/officeDocument/2006/relationships/hyperlink" Target="http://www.apple.com/safari/" TargetMode="External"/><Relationship Id="rId4" Type="http://schemas.openxmlformats.org/officeDocument/2006/relationships/hyperlink" Target="https://www.nginx.com/resources/wiki/" TargetMode="External"/><Relationship Id="rId9" Type="http://schemas.openxmlformats.org/officeDocument/2006/relationships/hyperlink" Target="https://en.wikipedia.org/wiki/Microsoft_Edge" TargetMode="External"/><Relationship Id="rId14" Type="http://schemas.openxmlformats.org/officeDocument/2006/relationships/image" Target="../media/image10.png"/></Relationships>
</file>

<file path=ppt/diagrams/_rels/data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hyperlink" Target="https://en.wikipedia.org/wiki/JSON" TargetMode="External"/><Relationship Id="rId7" Type="http://schemas.openxmlformats.org/officeDocument/2006/relationships/hyperlink" Target="https://en.wikipedia.org/wiki/HTML" TargetMode="External"/><Relationship Id="rId2" Type="http://schemas.openxmlformats.org/officeDocument/2006/relationships/hyperlink" Target="https://en.wikipedia.org/wiki/Ajax_(programming)" TargetMode="External"/><Relationship Id="rId1" Type="http://schemas.openxmlformats.org/officeDocument/2006/relationships/hyperlink" Target="https://en.wikipedia.org/wiki/javascript" TargetMode="External"/><Relationship Id="rId6" Type="http://schemas.openxmlformats.org/officeDocument/2006/relationships/hyperlink" Target="https://en.wikipedia.org/wiki/CSS" TargetMode="External"/><Relationship Id="rId5" Type="http://schemas.openxmlformats.org/officeDocument/2006/relationships/hyperlink" Target="https://en.wikipedia.org/wiki/SQL" TargetMode="External"/><Relationship Id="rId4" Type="http://schemas.openxmlformats.org/officeDocument/2006/relationships/hyperlink" Target="https://en.wikipedia.org/wiki/PHP"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hyperlink" Target="https://en.wikipedia.org/wiki/Microsoft_Edge" TargetMode="External"/><Relationship Id="rId3" Type="http://schemas.openxmlformats.org/officeDocument/2006/relationships/hyperlink" Target="https://en.wikipedia.org/wiki/web_server" TargetMode="External"/><Relationship Id="rId7" Type="http://schemas.openxmlformats.org/officeDocument/2006/relationships/image" Target="../media/image10.png"/><Relationship Id="rId12" Type="http://schemas.openxmlformats.org/officeDocument/2006/relationships/hyperlink" Target="https://en.wikipedia.org/wiki/Internet_Explorer" TargetMode="External"/><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hyperlink" Target="https://www.nginx.com/resources/wiki/" TargetMode="External"/><Relationship Id="rId11" Type="http://schemas.openxmlformats.org/officeDocument/2006/relationships/hyperlink" Target="http://www.google.com/chrome/" TargetMode="External"/><Relationship Id="rId5" Type="http://schemas.openxmlformats.org/officeDocument/2006/relationships/hyperlink" Target="https://www.iis.net/" TargetMode="External"/><Relationship Id="rId15" Type="http://schemas.openxmlformats.org/officeDocument/2006/relationships/hyperlink" Target="http://www.opera.com/" TargetMode="External"/><Relationship Id="rId10" Type="http://schemas.openxmlformats.org/officeDocument/2006/relationships/hyperlink" Target="http://www.getfirefox.com/" TargetMode="External"/><Relationship Id="rId4" Type="http://schemas.openxmlformats.org/officeDocument/2006/relationships/hyperlink" Target="http://www.apache.org/" TargetMode="External"/><Relationship Id="rId9" Type="http://schemas.openxmlformats.org/officeDocument/2006/relationships/hyperlink" Target="https://en.wikipedia.org/wiki/web_browser" TargetMode="External"/><Relationship Id="rId14" Type="http://schemas.openxmlformats.org/officeDocument/2006/relationships/hyperlink" Target="http://www.apple.com/safari/"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DEF8CB-F271-4E86-9DB5-8AAE849FEBBB}"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D8068CF8-664D-4170-83B1-1E339ECB6DAA}">
      <dgm:prSet/>
      <dgm:spPr/>
      <dgm:t>
        <a:bodyPr/>
        <a:lstStyle/>
        <a:p>
          <a:r>
            <a:rPr lang="en-US" b="1" i="0" dirty="0"/>
            <a:t>Content </a:t>
          </a:r>
          <a:r>
            <a:rPr lang="en-US" b="1" i="0"/>
            <a:t>and Structure</a:t>
          </a:r>
          <a:r>
            <a:rPr lang="en-US" b="0" i="0"/>
            <a:t>: </a:t>
          </a:r>
          <a:r>
            <a:rPr lang="en-US" b="0" i="0" dirty="0"/>
            <a:t>Hypertext Markup Language (</a:t>
          </a:r>
          <a:r>
            <a:rPr lang="en-US" b="0" i="0" dirty="0">
              <a:hlinkClick xmlns:r="http://schemas.openxmlformats.org/officeDocument/2006/relationships" r:id="rId1"/>
            </a:rPr>
            <a:t>HTML</a:t>
          </a:r>
          <a:r>
            <a:rPr lang="en-US" b="0" i="0" dirty="0"/>
            <a:t>)</a:t>
          </a:r>
          <a:endParaRPr lang="en-US" dirty="0"/>
        </a:p>
      </dgm:t>
    </dgm:pt>
    <dgm:pt modelId="{CF9AFC52-9A29-4F40-8B2C-76EBA5B81278}" type="parTrans" cxnId="{D49BDCC4-4D3A-47EA-B24B-A18B08700603}">
      <dgm:prSet/>
      <dgm:spPr/>
      <dgm:t>
        <a:bodyPr/>
        <a:lstStyle/>
        <a:p>
          <a:endParaRPr lang="en-US"/>
        </a:p>
      </dgm:t>
    </dgm:pt>
    <dgm:pt modelId="{86AA4413-00D1-405B-AF20-2EC6B2878677}" type="sibTrans" cxnId="{D49BDCC4-4D3A-47EA-B24B-A18B08700603}">
      <dgm:prSet/>
      <dgm:spPr/>
      <dgm:t>
        <a:bodyPr/>
        <a:lstStyle/>
        <a:p>
          <a:endParaRPr lang="en-US"/>
        </a:p>
      </dgm:t>
    </dgm:pt>
    <dgm:pt modelId="{19B6A402-9632-47AE-920D-7B4B85CAD8FC}">
      <dgm:prSet/>
      <dgm:spPr/>
      <dgm:t>
        <a:bodyPr/>
        <a:lstStyle/>
        <a:p>
          <a:r>
            <a:rPr lang="en-US" b="1" i="0" dirty="0"/>
            <a:t>Style</a:t>
          </a:r>
          <a:r>
            <a:rPr lang="en-US" b="0" i="0" dirty="0"/>
            <a:t>: Cascading Style Sheets (</a:t>
          </a:r>
          <a:r>
            <a:rPr lang="en-US" b="0" i="0" dirty="0">
              <a:hlinkClick xmlns:r="http://schemas.openxmlformats.org/officeDocument/2006/relationships" r:id="rId2"/>
            </a:rPr>
            <a:t>CSS</a:t>
          </a:r>
          <a:r>
            <a:rPr lang="en-US" b="0" i="0" dirty="0"/>
            <a:t>)</a:t>
          </a:r>
          <a:endParaRPr lang="en-US" dirty="0"/>
        </a:p>
      </dgm:t>
    </dgm:pt>
    <dgm:pt modelId="{528DAEC1-CA2E-4110-95AE-0393D81A02ED}" type="parTrans" cxnId="{C6761D1D-B526-4F4F-93E3-624E7E018F3A}">
      <dgm:prSet/>
      <dgm:spPr/>
      <dgm:t>
        <a:bodyPr/>
        <a:lstStyle/>
        <a:p>
          <a:endParaRPr lang="en-US"/>
        </a:p>
      </dgm:t>
    </dgm:pt>
    <dgm:pt modelId="{E8A3D862-CE70-4F40-8A3E-418813B6C12D}" type="sibTrans" cxnId="{C6761D1D-B526-4F4F-93E3-624E7E018F3A}">
      <dgm:prSet/>
      <dgm:spPr/>
      <dgm:t>
        <a:bodyPr/>
        <a:lstStyle/>
        <a:p>
          <a:endParaRPr lang="en-US"/>
        </a:p>
      </dgm:t>
    </dgm:pt>
    <dgm:pt modelId="{DE92477D-0627-4F6B-BD7E-E2001643BA69}">
      <dgm:prSet/>
      <dgm:spPr/>
      <dgm:t>
        <a:bodyPr/>
        <a:lstStyle/>
        <a:p>
          <a:r>
            <a:rPr lang="en-US" b="1" i="0" dirty="0"/>
            <a:t>Behavior</a:t>
          </a:r>
          <a:r>
            <a:rPr lang="en-US" b="0" i="0" dirty="0"/>
            <a:t>: </a:t>
          </a:r>
          <a:r>
            <a:rPr lang="en-US" b="0" i="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JavaScript</a:t>
          </a:r>
          <a:endParaRPr lang="en-US" dirty="0"/>
        </a:p>
      </dgm:t>
    </dgm:pt>
    <dgm:pt modelId="{D204D2F5-8F75-4950-8CBA-C273FA8A313D}" type="parTrans" cxnId="{5633F9BF-BEB7-4CA0-94C1-3C7DC61A0DE7}">
      <dgm:prSet/>
      <dgm:spPr/>
      <dgm:t>
        <a:bodyPr/>
        <a:lstStyle/>
        <a:p>
          <a:endParaRPr lang="en-US"/>
        </a:p>
      </dgm:t>
    </dgm:pt>
    <dgm:pt modelId="{B55022B5-7F9B-4FA1-B69B-27A1715B1E77}" type="sibTrans" cxnId="{5633F9BF-BEB7-4CA0-94C1-3C7DC61A0DE7}">
      <dgm:prSet/>
      <dgm:spPr/>
      <dgm:t>
        <a:bodyPr/>
        <a:lstStyle/>
        <a:p>
          <a:endParaRPr lang="en-US"/>
        </a:p>
      </dgm:t>
    </dgm:pt>
    <dgm:pt modelId="{06710EBF-D424-47F1-8FB1-108B6E4B5BAF}">
      <dgm:prSet/>
      <dgm:spPr/>
      <dgm:t>
        <a:bodyPr/>
        <a:lstStyle/>
        <a:p>
          <a:r>
            <a:rPr lang="en-US" b="0" i="0" dirty="0"/>
            <a:t>Asynchronous JavaScript and XML (</a:t>
          </a:r>
          <a:r>
            <a:rPr lang="en-US" b="0" i="0" dirty="0">
              <a:hlinkClick xmlns:r="http://schemas.openxmlformats.org/officeDocument/2006/relationships" r:id="rId4"/>
            </a:rPr>
            <a:t>AJAX</a:t>
          </a:r>
          <a:r>
            <a:rPr lang="en-US" b="0" i="0" dirty="0"/>
            <a:t>)</a:t>
          </a:r>
          <a:endParaRPr lang="en-US" dirty="0"/>
        </a:p>
      </dgm:t>
    </dgm:pt>
    <dgm:pt modelId="{CC28F9B1-A8C8-4755-B565-D1E7330554A0}" type="parTrans" cxnId="{036C34F9-EC8F-4D96-AF40-93A37834180E}">
      <dgm:prSet/>
      <dgm:spPr/>
      <dgm:t>
        <a:bodyPr/>
        <a:lstStyle/>
        <a:p>
          <a:endParaRPr lang="en-US"/>
        </a:p>
      </dgm:t>
    </dgm:pt>
    <dgm:pt modelId="{E97D1E64-AD73-4ECB-B3AE-4607DEFD0200}" type="sibTrans" cxnId="{036C34F9-EC8F-4D96-AF40-93A37834180E}">
      <dgm:prSet/>
      <dgm:spPr/>
      <dgm:t>
        <a:bodyPr/>
        <a:lstStyle/>
        <a:p>
          <a:endParaRPr lang="en-US"/>
        </a:p>
      </dgm:t>
    </dgm:pt>
    <dgm:pt modelId="{CF269BE7-F02C-433D-B664-93B5B8E30523}">
      <dgm:prSet/>
      <dgm:spPr/>
      <dgm:t>
        <a:bodyPr/>
        <a:lstStyle/>
        <a:p>
          <a:r>
            <a:rPr lang="en-US" b="0" i="0" dirty="0"/>
            <a:t>JavaScript Object Notation (</a:t>
          </a:r>
          <a:r>
            <a:rPr lang="en-US" b="0" i="0" dirty="0">
              <a:hlinkClick xmlns:r="http://schemas.openxmlformats.org/officeDocument/2006/relationships" r:id="rId5"/>
            </a:rPr>
            <a:t>JSON</a:t>
          </a:r>
          <a:r>
            <a:rPr lang="en-US" b="0" i="0" dirty="0"/>
            <a:t>)</a:t>
          </a:r>
          <a:endParaRPr lang="en-US" dirty="0"/>
        </a:p>
      </dgm:t>
    </dgm:pt>
    <dgm:pt modelId="{37E2E402-A57A-4C51-8AD0-A3171694E489}" type="parTrans" cxnId="{24012A40-5E6F-44D4-8854-FF7B5C14E22B}">
      <dgm:prSet/>
      <dgm:spPr/>
      <dgm:t>
        <a:bodyPr/>
        <a:lstStyle/>
        <a:p>
          <a:endParaRPr lang="en-US"/>
        </a:p>
      </dgm:t>
    </dgm:pt>
    <dgm:pt modelId="{6FDC681F-51E7-48E2-9807-7FFFB4D255D0}" type="sibTrans" cxnId="{24012A40-5E6F-44D4-8854-FF7B5C14E22B}">
      <dgm:prSet/>
      <dgm:spPr/>
      <dgm:t>
        <a:bodyPr/>
        <a:lstStyle/>
        <a:p>
          <a:endParaRPr lang="en-US"/>
        </a:p>
      </dgm:t>
    </dgm:pt>
    <dgm:pt modelId="{9DDA8DE7-D952-4D83-87BD-96BE7441D2EA}">
      <dgm:prSet/>
      <dgm:spPr/>
      <dgm:t>
        <a:bodyPr/>
        <a:lstStyle/>
        <a:p>
          <a:r>
            <a:rPr lang="en-US" b="0" i="0" dirty="0"/>
            <a:t>PHP Hypertext Processor (</a:t>
          </a:r>
          <a:r>
            <a:rPr lang="en-US" b="0" i="0" dirty="0">
              <a:hlinkClick xmlns:r="http://schemas.openxmlformats.org/officeDocument/2006/relationships" r:id="rId6"/>
            </a:rPr>
            <a:t>PHP</a:t>
          </a:r>
          <a:r>
            <a:rPr lang="en-US" b="0" i="0" dirty="0"/>
            <a:t>)</a:t>
          </a:r>
          <a:endParaRPr lang="en-US" dirty="0"/>
        </a:p>
      </dgm:t>
    </dgm:pt>
    <dgm:pt modelId="{A24EE1DB-91EF-4728-93B0-2342B82D8C79}" type="parTrans" cxnId="{2D35ADF8-2738-443A-BC4B-B9E8FF1A2F61}">
      <dgm:prSet/>
      <dgm:spPr/>
      <dgm:t>
        <a:bodyPr/>
        <a:lstStyle/>
        <a:p>
          <a:endParaRPr lang="en-US"/>
        </a:p>
      </dgm:t>
    </dgm:pt>
    <dgm:pt modelId="{D1489BE8-E68C-4B74-B621-F5576BEB5B5C}" type="sibTrans" cxnId="{2D35ADF8-2738-443A-BC4B-B9E8FF1A2F61}">
      <dgm:prSet/>
      <dgm:spPr/>
      <dgm:t>
        <a:bodyPr/>
        <a:lstStyle/>
        <a:p>
          <a:endParaRPr lang="en-US"/>
        </a:p>
      </dgm:t>
    </dgm:pt>
    <dgm:pt modelId="{F6D9F9CD-845C-477C-B0B2-ADABD36818FB}">
      <dgm:prSet/>
      <dgm:spPr/>
      <dgm:t>
        <a:bodyPr/>
        <a:lstStyle/>
        <a:p>
          <a:r>
            <a:rPr lang="en-US" b="0" i="0" dirty="0"/>
            <a:t>Structured Query Language (</a:t>
          </a:r>
          <a:r>
            <a:rPr lang="en-US" b="0" i="0" dirty="0">
              <a:hlinkClick xmlns:r="http://schemas.openxmlformats.org/officeDocument/2006/relationships" r:id="rId7"/>
            </a:rPr>
            <a:t>SQL</a:t>
          </a:r>
          <a:r>
            <a:rPr lang="en-US" b="0" i="0" dirty="0"/>
            <a:t>)</a:t>
          </a:r>
          <a:endParaRPr lang="en-US" dirty="0"/>
        </a:p>
      </dgm:t>
    </dgm:pt>
    <dgm:pt modelId="{21A1DE86-1E34-461D-8168-FF0A1FBC1A2A}" type="parTrans" cxnId="{B0D46DAA-FE5F-43D1-B18A-BBCECEC5DCFC}">
      <dgm:prSet/>
      <dgm:spPr/>
      <dgm:t>
        <a:bodyPr/>
        <a:lstStyle/>
        <a:p>
          <a:endParaRPr lang="en-US"/>
        </a:p>
      </dgm:t>
    </dgm:pt>
    <dgm:pt modelId="{4B6BF976-FA64-4372-82C5-B24E0CBFA807}" type="sibTrans" cxnId="{B0D46DAA-FE5F-43D1-B18A-BBCECEC5DCFC}">
      <dgm:prSet/>
      <dgm:spPr/>
      <dgm:t>
        <a:bodyPr/>
        <a:lstStyle/>
        <a:p>
          <a:endParaRPr lang="en-US"/>
        </a:p>
      </dgm:t>
    </dgm:pt>
    <dgm:pt modelId="{1BD3B0E5-04A8-4621-AF40-068B5F9D33E5}" type="pres">
      <dgm:prSet presAssocID="{A8DEF8CB-F271-4E86-9DB5-8AAE849FEBBB}" presName="Name0" presStyleCnt="0">
        <dgm:presLayoutVars>
          <dgm:dir/>
          <dgm:animLvl val="lvl"/>
          <dgm:resizeHandles val="exact"/>
        </dgm:presLayoutVars>
      </dgm:prSet>
      <dgm:spPr/>
    </dgm:pt>
    <dgm:pt modelId="{1D88A220-9431-4E2B-8F16-299AEF1ABC18}" type="pres">
      <dgm:prSet presAssocID="{DE92477D-0627-4F6B-BD7E-E2001643BA69}" presName="boxAndChildren" presStyleCnt="0"/>
      <dgm:spPr/>
    </dgm:pt>
    <dgm:pt modelId="{5844FF2D-6A23-4F93-B324-167566CE7025}" type="pres">
      <dgm:prSet presAssocID="{DE92477D-0627-4F6B-BD7E-E2001643BA69}" presName="parentTextBox" presStyleLbl="node1" presStyleIdx="0" presStyleCnt="3"/>
      <dgm:spPr/>
    </dgm:pt>
    <dgm:pt modelId="{051C248F-E72B-457D-AE3E-8DE463F05246}" type="pres">
      <dgm:prSet presAssocID="{DE92477D-0627-4F6B-BD7E-E2001643BA69}" presName="entireBox" presStyleLbl="node1" presStyleIdx="0" presStyleCnt="3"/>
      <dgm:spPr/>
    </dgm:pt>
    <dgm:pt modelId="{3FD5FBDD-C9C6-492C-A6F8-B24028485E2E}" type="pres">
      <dgm:prSet presAssocID="{DE92477D-0627-4F6B-BD7E-E2001643BA69}" presName="descendantBox" presStyleCnt="0"/>
      <dgm:spPr/>
    </dgm:pt>
    <dgm:pt modelId="{75F01F0F-2E9D-447F-828C-5258A711916C}" type="pres">
      <dgm:prSet presAssocID="{06710EBF-D424-47F1-8FB1-108B6E4B5BAF}" presName="childTextBox" presStyleLbl="fgAccFollowNode1" presStyleIdx="0" presStyleCnt="4">
        <dgm:presLayoutVars>
          <dgm:bulletEnabled val="1"/>
        </dgm:presLayoutVars>
      </dgm:prSet>
      <dgm:spPr/>
    </dgm:pt>
    <dgm:pt modelId="{3D6DB9B4-A8DB-493B-8AF8-130B66960F1F}" type="pres">
      <dgm:prSet presAssocID="{CF269BE7-F02C-433D-B664-93B5B8E30523}" presName="childTextBox" presStyleLbl="fgAccFollowNode1" presStyleIdx="1" presStyleCnt="4">
        <dgm:presLayoutVars>
          <dgm:bulletEnabled val="1"/>
        </dgm:presLayoutVars>
      </dgm:prSet>
      <dgm:spPr/>
    </dgm:pt>
    <dgm:pt modelId="{3A7989B2-9D2B-4B2F-B117-25DFB97970CF}" type="pres">
      <dgm:prSet presAssocID="{9DDA8DE7-D952-4D83-87BD-96BE7441D2EA}" presName="childTextBox" presStyleLbl="fgAccFollowNode1" presStyleIdx="2" presStyleCnt="4">
        <dgm:presLayoutVars>
          <dgm:bulletEnabled val="1"/>
        </dgm:presLayoutVars>
      </dgm:prSet>
      <dgm:spPr/>
    </dgm:pt>
    <dgm:pt modelId="{8ED6DD62-53E4-4A2C-8FEB-1D145648A03F}" type="pres">
      <dgm:prSet presAssocID="{F6D9F9CD-845C-477C-B0B2-ADABD36818FB}" presName="childTextBox" presStyleLbl="fgAccFollowNode1" presStyleIdx="3" presStyleCnt="4">
        <dgm:presLayoutVars>
          <dgm:bulletEnabled val="1"/>
        </dgm:presLayoutVars>
      </dgm:prSet>
      <dgm:spPr/>
    </dgm:pt>
    <dgm:pt modelId="{B6656275-1E6E-468D-9C00-7BF329B60ABC}" type="pres">
      <dgm:prSet presAssocID="{E8A3D862-CE70-4F40-8A3E-418813B6C12D}" presName="sp" presStyleCnt="0"/>
      <dgm:spPr/>
    </dgm:pt>
    <dgm:pt modelId="{C2E83607-5076-4BD5-B58A-3BB47A66D27B}" type="pres">
      <dgm:prSet presAssocID="{19B6A402-9632-47AE-920D-7B4B85CAD8FC}" presName="arrowAndChildren" presStyleCnt="0"/>
      <dgm:spPr/>
    </dgm:pt>
    <dgm:pt modelId="{83674FD1-0EA3-4A99-9CA4-85F39C0C4FA5}" type="pres">
      <dgm:prSet presAssocID="{19B6A402-9632-47AE-920D-7B4B85CAD8FC}" presName="parentTextArrow" presStyleLbl="node1" presStyleIdx="1" presStyleCnt="3"/>
      <dgm:spPr/>
    </dgm:pt>
    <dgm:pt modelId="{A12F5686-DD32-4920-B5E7-0BEA05D09139}" type="pres">
      <dgm:prSet presAssocID="{86AA4413-00D1-405B-AF20-2EC6B2878677}" presName="sp" presStyleCnt="0"/>
      <dgm:spPr/>
    </dgm:pt>
    <dgm:pt modelId="{3213AEFD-7245-437B-8CCC-49E0442B0C5F}" type="pres">
      <dgm:prSet presAssocID="{D8068CF8-664D-4170-83B1-1E339ECB6DAA}" presName="arrowAndChildren" presStyleCnt="0"/>
      <dgm:spPr/>
    </dgm:pt>
    <dgm:pt modelId="{4BB6BF5A-4D95-487E-92A6-52906DA2E095}" type="pres">
      <dgm:prSet presAssocID="{D8068CF8-664D-4170-83B1-1E339ECB6DAA}" presName="parentTextArrow" presStyleLbl="node1" presStyleIdx="2" presStyleCnt="3"/>
      <dgm:spPr/>
    </dgm:pt>
  </dgm:ptLst>
  <dgm:cxnLst>
    <dgm:cxn modelId="{C6761D1D-B526-4F4F-93E3-624E7E018F3A}" srcId="{A8DEF8CB-F271-4E86-9DB5-8AAE849FEBBB}" destId="{19B6A402-9632-47AE-920D-7B4B85CAD8FC}" srcOrd="1" destOrd="0" parTransId="{528DAEC1-CA2E-4110-95AE-0393D81A02ED}" sibTransId="{E8A3D862-CE70-4F40-8A3E-418813B6C12D}"/>
    <dgm:cxn modelId="{76C40E40-4BB6-473B-97FE-88BD69FF7F04}" type="presOf" srcId="{DE92477D-0627-4F6B-BD7E-E2001643BA69}" destId="{051C248F-E72B-457D-AE3E-8DE463F05246}" srcOrd="1" destOrd="0" presId="urn:microsoft.com/office/officeart/2005/8/layout/process4"/>
    <dgm:cxn modelId="{24012A40-5E6F-44D4-8854-FF7B5C14E22B}" srcId="{DE92477D-0627-4F6B-BD7E-E2001643BA69}" destId="{CF269BE7-F02C-433D-B664-93B5B8E30523}" srcOrd="1" destOrd="0" parTransId="{37E2E402-A57A-4C51-8AD0-A3171694E489}" sibTransId="{6FDC681F-51E7-48E2-9807-7FFFB4D255D0}"/>
    <dgm:cxn modelId="{E0423E43-0278-4619-BEA7-E9076AB055DA}" type="presOf" srcId="{F6D9F9CD-845C-477C-B0B2-ADABD36818FB}" destId="{8ED6DD62-53E4-4A2C-8FEB-1D145648A03F}" srcOrd="0" destOrd="0" presId="urn:microsoft.com/office/officeart/2005/8/layout/process4"/>
    <dgm:cxn modelId="{46380548-4E18-4FF3-A9BF-04276EC2B8AC}" type="presOf" srcId="{A8DEF8CB-F271-4E86-9DB5-8AAE849FEBBB}" destId="{1BD3B0E5-04A8-4621-AF40-068B5F9D33E5}" srcOrd="0" destOrd="0" presId="urn:microsoft.com/office/officeart/2005/8/layout/process4"/>
    <dgm:cxn modelId="{7AF4774E-E12C-40D4-94C0-8DB1A9A5AD2F}" type="presOf" srcId="{9DDA8DE7-D952-4D83-87BD-96BE7441D2EA}" destId="{3A7989B2-9D2B-4B2F-B117-25DFB97970CF}" srcOrd="0" destOrd="0" presId="urn:microsoft.com/office/officeart/2005/8/layout/process4"/>
    <dgm:cxn modelId="{E7794876-BA7D-4D62-9DF8-F142F0CB6BD3}" type="presOf" srcId="{CF269BE7-F02C-433D-B664-93B5B8E30523}" destId="{3D6DB9B4-A8DB-493B-8AF8-130B66960F1F}" srcOrd="0" destOrd="0" presId="urn:microsoft.com/office/officeart/2005/8/layout/process4"/>
    <dgm:cxn modelId="{933ECA79-1ECA-44D4-BEFF-586179D3BFEF}" type="presOf" srcId="{DE92477D-0627-4F6B-BD7E-E2001643BA69}" destId="{5844FF2D-6A23-4F93-B324-167566CE7025}" srcOrd="0" destOrd="0" presId="urn:microsoft.com/office/officeart/2005/8/layout/process4"/>
    <dgm:cxn modelId="{08EFDB8E-B164-436E-A200-229800B0420B}" type="presOf" srcId="{19B6A402-9632-47AE-920D-7B4B85CAD8FC}" destId="{83674FD1-0EA3-4A99-9CA4-85F39C0C4FA5}" srcOrd="0" destOrd="0" presId="urn:microsoft.com/office/officeart/2005/8/layout/process4"/>
    <dgm:cxn modelId="{F893CCA7-CA56-46B6-AD23-F3BD65275A94}" type="presOf" srcId="{06710EBF-D424-47F1-8FB1-108B6E4B5BAF}" destId="{75F01F0F-2E9D-447F-828C-5258A711916C}" srcOrd="0" destOrd="0" presId="urn:microsoft.com/office/officeart/2005/8/layout/process4"/>
    <dgm:cxn modelId="{B0D46DAA-FE5F-43D1-B18A-BBCECEC5DCFC}" srcId="{DE92477D-0627-4F6B-BD7E-E2001643BA69}" destId="{F6D9F9CD-845C-477C-B0B2-ADABD36818FB}" srcOrd="3" destOrd="0" parTransId="{21A1DE86-1E34-461D-8168-FF0A1FBC1A2A}" sibTransId="{4B6BF976-FA64-4372-82C5-B24E0CBFA807}"/>
    <dgm:cxn modelId="{A39F29AC-6030-4A89-B49D-6E7445E0957B}" type="presOf" srcId="{D8068CF8-664D-4170-83B1-1E339ECB6DAA}" destId="{4BB6BF5A-4D95-487E-92A6-52906DA2E095}" srcOrd="0" destOrd="0" presId="urn:microsoft.com/office/officeart/2005/8/layout/process4"/>
    <dgm:cxn modelId="{5633F9BF-BEB7-4CA0-94C1-3C7DC61A0DE7}" srcId="{A8DEF8CB-F271-4E86-9DB5-8AAE849FEBBB}" destId="{DE92477D-0627-4F6B-BD7E-E2001643BA69}" srcOrd="2" destOrd="0" parTransId="{D204D2F5-8F75-4950-8CBA-C273FA8A313D}" sibTransId="{B55022B5-7F9B-4FA1-B69B-27A1715B1E77}"/>
    <dgm:cxn modelId="{D49BDCC4-4D3A-47EA-B24B-A18B08700603}" srcId="{A8DEF8CB-F271-4E86-9DB5-8AAE849FEBBB}" destId="{D8068CF8-664D-4170-83B1-1E339ECB6DAA}" srcOrd="0" destOrd="0" parTransId="{CF9AFC52-9A29-4F40-8B2C-76EBA5B81278}" sibTransId="{86AA4413-00D1-405B-AF20-2EC6B2878677}"/>
    <dgm:cxn modelId="{2D35ADF8-2738-443A-BC4B-B9E8FF1A2F61}" srcId="{DE92477D-0627-4F6B-BD7E-E2001643BA69}" destId="{9DDA8DE7-D952-4D83-87BD-96BE7441D2EA}" srcOrd="2" destOrd="0" parTransId="{A24EE1DB-91EF-4728-93B0-2342B82D8C79}" sibTransId="{D1489BE8-E68C-4B74-B621-F5576BEB5B5C}"/>
    <dgm:cxn modelId="{036C34F9-EC8F-4D96-AF40-93A37834180E}" srcId="{DE92477D-0627-4F6B-BD7E-E2001643BA69}" destId="{06710EBF-D424-47F1-8FB1-108B6E4B5BAF}" srcOrd="0" destOrd="0" parTransId="{CC28F9B1-A8C8-4755-B565-D1E7330554A0}" sibTransId="{E97D1E64-AD73-4ECB-B3AE-4607DEFD0200}"/>
    <dgm:cxn modelId="{4E16F6ED-0601-4286-AF8B-B66BCCE97A64}" type="presParOf" srcId="{1BD3B0E5-04A8-4621-AF40-068B5F9D33E5}" destId="{1D88A220-9431-4E2B-8F16-299AEF1ABC18}" srcOrd="0" destOrd="0" presId="urn:microsoft.com/office/officeart/2005/8/layout/process4"/>
    <dgm:cxn modelId="{303DBA16-5B66-4BF2-860C-89C13FE0DA31}" type="presParOf" srcId="{1D88A220-9431-4E2B-8F16-299AEF1ABC18}" destId="{5844FF2D-6A23-4F93-B324-167566CE7025}" srcOrd="0" destOrd="0" presId="urn:microsoft.com/office/officeart/2005/8/layout/process4"/>
    <dgm:cxn modelId="{4920C6B0-30E4-4F3C-BF0D-DA9E2564D69B}" type="presParOf" srcId="{1D88A220-9431-4E2B-8F16-299AEF1ABC18}" destId="{051C248F-E72B-457D-AE3E-8DE463F05246}" srcOrd="1" destOrd="0" presId="urn:microsoft.com/office/officeart/2005/8/layout/process4"/>
    <dgm:cxn modelId="{97C8A7C3-BE51-4A9F-AEC0-370B757C3527}" type="presParOf" srcId="{1D88A220-9431-4E2B-8F16-299AEF1ABC18}" destId="{3FD5FBDD-C9C6-492C-A6F8-B24028485E2E}" srcOrd="2" destOrd="0" presId="urn:microsoft.com/office/officeart/2005/8/layout/process4"/>
    <dgm:cxn modelId="{00F2824F-D7E0-4A9F-97EB-FE88E6D8D416}" type="presParOf" srcId="{3FD5FBDD-C9C6-492C-A6F8-B24028485E2E}" destId="{75F01F0F-2E9D-447F-828C-5258A711916C}" srcOrd="0" destOrd="0" presId="urn:microsoft.com/office/officeart/2005/8/layout/process4"/>
    <dgm:cxn modelId="{BF2EA4AB-B551-4816-AF8E-FD6C9B00E11B}" type="presParOf" srcId="{3FD5FBDD-C9C6-492C-A6F8-B24028485E2E}" destId="{3D6DB9B4-A8DB-493B-8AF8-130B66960F1F}" srcOrd="1" destOrd="0" presId="urn:microsoft.com/office/officeart/2005/8/layout/process4"/>
    <dgm:cxn modelId="{9F87176E-A8C3-46D2-ADA9-08A2F1F9E948}" type="presParOf" srcId="{3FD5FBDD-C9C6-492C-A6F8-B24028485E2E}" destId="{3A7989B2-9D2B-4B2F-B117-25DFB97970CF}" srcOrd="2" destOrd="0" presId="urn:microsoft.com/office/officeart/2005/8/layout/process4"/>
    <dgm:cxn modelId="{D66C3642-342F-435F-AE6D-FBEFC2E3DE85}" type="presParOf" srcId="{3FD5FBDD-C9C6-492C-A6F8-B24028485E2E}" destId="{8ED6DD62-53E4-4A2C-8FEB-1D145648A03F}" srcOrd="3" destOrd="0" presId="urn:microsoft.com/office/officeart/2005/8/layout/process4"/>
    <dgm:cxn modelId="{654F67CA-BE43-40B0-B842-29123D0A8A60}" type="presParOf" srcId="{1BD3B0E5-04A8-4621-AF40-068B5F9D33E5}" destId="{B6656275-1E6E-468D-9C00-7BF329B60ABC}" srcOrd="1" destOrd="0" presId="urn:microsoft.com/office/officeart/2005/8/layout/process4"/>
    <dgm:cxn modelId="{7FF72A82-DD62-40BA-BDEE-B45F30D1DE3A}" type="presParOf" srcId="{1BD3B0E5-04A8-4621-AF40-068B5F9D33E5}" destId="{C2E83607-5076-4BD5-B58A-3BB47A66D27B}" srcOrd="2" destOrd="0" presId="urn:microsoft.com/office/officeart/2005/8/layout/process4"/>
    <dgm:cxn modelId="{AB4678B4-F73E-4A8C-B233-E00EE04EBFEC}" type="presParOf" srcId="{C2E83607-5076-4BD5-B58A-3BB47A66D27B}" destId="{83674FD1-0EA3-4A99-9CA4-85F39C0C4FA5}" srcOrd="0" destOrd="0" presId="urn:microsoft.com/office/officeart/2005/8/layout/process4"/>
    <dgm:cxn modelId="{AC72A35C-0F92-4913-86F9-CB28B16E1601}" type="presParOf" srcId="{1BD3B0E5-04A8-4621-AF40-068B5F9D33E5}" destId="{A12F5686-DD32-4920-B5E7-0BEA05D09139}" srcOrd="3" destOrd="0" presId="urn:microsoft.com/office/officeart/2005/8/layout/process4"/>
    <dgm:cxn modelId="{611F7CA8-A8CA-4C5D-97FE-7152B68C95A5}" type="presParOf" srcId="{1BD3B0E5-04A8-4621-AF40-068B5F9D33E5}" destId="{3213AEFD-7245-437B-8CCC-49E0442B0C5F}" srcOrd="4" destOrd="0" presId="urn:microsoft.com/office/officeart/2005/8/layout/process4"/>
    <dgm:cxn modelId="{36B565CE-0982-48B7-8584-6FD866AD3BCB}" type="presParOf" srcId="{3213AEFD-7245-437B-8CCC-49E0442B0C5F}" destId="{4BB6BF5A-4D95-487E-92A6-52906DA2E09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0069CD-7EB1-4243-90BC-3D9741BF41EB}" type="doc">
      <dgm:prSet loTypeId="urn:microsoft.com/office/officeart/2018/5/layout/Centered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1BFE3659-6F86-4C0D-AC72-33C338991231}">
      <dgm:prSet/>
      <dgm:spPr/>
      <dgm:t>
        <a:bodyPr/>
        <a:lstStyle/>
        <a:p>
          <a:pPr>
            <a:lnSpc>
              <a:spcPct val="100000"/>
            </a:lnSpc>
            <a:defRPr b="1"/>
          </a:pPr>
          <a:r>
            <a:rPr lang="en-US" b="0" i="0">
              <a:hlinkClick xmlns:r="http://schemas.openxmlformats.org/officeDocument/2006/relationships" r:id="rId1"/>
            </a:rPr>
            <a:t>Web server</a:t>
          </a:r>
          <a:endParaRPr lang="en-US"/>
        </a:p>
      </dgm:t>
    </dgm:pt>
    <dgm:pt modelId="{3A28014E-59CC-4A6A-BE5A-1A8B0453F9B4}" type="parTrans" cxnId="{7D164B28-74B7-4A44-B42C-937CF75C52AB}">
      <dgm:prSet/>
      <dgm:spPr/>
      <dgm:t>
        <a:bodyPr/>
        <a:lstStyle/>
        <a:p>
          <a:endParaRPr lang="en-US"/>
        </a:p>
      </dgm:t>
    </dgm:pt>
    <dgm:pt modelId="{BF6E3257-81B2-432E-9FDE-C04C7DAD0E5A}" type="sibTrans" cxnId="{7D164B28-74B7-4A44-B42C-937CF75C52AB}">
      <dgm:prSet/>
      <dgm:spPr/>
      <dgm:t>
        <a:bodyPr/>
        <a:lstStyle/>
        <a:p>
          <a:endParaRPr lang="en-US"/>
        </a:p>
      </dgm:t>
    </dgm:pt>
    <dgm:pt modelId="{6A0E7D3F-DC05-458A-8654-6B61E87BE1DA}">
      <dgm:prSet/>
      <dgm:spPr/>
      <dgm:t>
        <a:bodyPr/>
        <a:lstStyle/>
        <a:p>
          <a:pPr>
            <a:lnSpc>
              <a:spcPct val="100000"/>
            </a:lnSpc>
          </a:pPr>
          <a:r>
            <a:rPr lang="en-US" b="0" i="0">
              <a:hlinkClick xmlns:r="http://schemas.openxmlformats.org/officeDocument/2006/relationships" r:id="rId2"/>
            </a:rPr>
            <a:t>Apache</a:t>
          </a:r>
          <a:endParaRPr lang="en-US"/>
        </a:p>
      </dgm:t>
    </dgm:pt>
    <dgm:pt modelId="{C0BF411D-8EA1-45D9-B26B-E4D8EB8758FC}" type="parTrans" cxnId="{91359789-4271-46BF-92D9-04F5C70FB12F}">
      <dgm:prSet/>
      <dgm:spPr/>
      <dgm:t>
        <a:bodyPr/>
        <a:lstStyle/>
        <a:p>
          <a:endParaRPr lang="en-US"/>
        </a:p>
      </dgm:t>
    </dgm:pt>
    <dgm:pt modelId="{552498F9-A9C9-4BF1-BFEE-8D8FA05B9475}" type="sibTrans" cxnId="{91359789-4271-46BF-92D9-04F5C70FB12F}">
      <dgm:prSet/>
      <dgm:spPr/>
      <dgm:t>
        <a:bodyPr/>
        <a:lstStyle/>
        <a:p>
          <a:endParaRPr lang="en-US"/>
        </a:p>
      </dgm:t>
    </dgm:pt>
    <dgm:pt modelId="{0C6553CC-DFB5-43F2-9E74-A5F6D27567BD}">
      <dgm:prSet/>
      <dgm:spPr/>
      <dgm:t>
        <a:bodyPr/>
        <a:lstStyle/>
        <a:p>
          <a:pPr>
            <a:lnSpc>
              <a:spcPct val="100000"/>
            </a:lnSpc>
          </a:pPr>
          <a:r>
            <a:rPr lang="en-US" b="0" i="0"/>
            <a:t>Microsoft Internet Information Server (IIS) </a:t>
          </a:r>
        </a:p>
        <a:p>
          <a:pPr>
            <a:lnSpc>
              <a:spcPct val="100000"/>
            </a:lnSpc>
          </a:pPr>
          <a:r>
            <a:rPr lang="en-US" b="0" i="0"/>
            <a:t>      (</a:t>
          </a:r>
          <a:r>
            <a:rPr lang="en-US" b="0" i="0">
              <a:hlinkClick xmlns:r="http://schemas.openxmlformats.org/officeDocument/2006/relationships" r:id="rId3"/>
            </a:rPr>
            <a:t>part of windows</a:t>
          </a:r>
          <a:r>
            <a:rPr lang="en-US" b="0" i="0"/>
            <a:t>)</a:t>
          </a:r>
          <a:endParaRPr lang="en-US"/>
        </a:p>
      </dgm:t>
    </dgm:pt>
    <dgm:pt modelId="{A0C15684-8516-4379-A6B3-5AD46797B4B7}" type="parTrans" cxnId="{1F891EEF-7480-4D97-8577-15B85BA3B7BC}">
      <dgm:prSet/>
      <dgm:spPr/>
      <dgm:t>
        <a:bodyPr/>
        <a:lstStyle/>
        <a:p>
          <a:endParaRPr lang="en-US"/>
        </a:p>
      </dgm:t>
    </dgm:pt>
    <dgm:pt modelId="{87AC52F2-5D03-4917-92C5-3ED4C40918D1}" type="sibTrans" cxnId="{1F891EEF-7480-4D97-8577-15B85BA3B7BC}">
      <dgm:prSet/>
      <dgm:spPr/>
      <dgm:t>
        <a:bodyPr/>
        <a:lstStyle/>
        <a:p>
          <a:endParaRPr lang="en-US"/>
        </a:p>
      </dgm:t>
    </dgm:pt>
    <dgm:pt modelId="{7FA03E17-98DD-4853-AB49-3E654889770C}">
      <dgm:prSet/>
      <dgm:spPr/>
      <dgm:t>
        <a:bodyPr/>
        <a:lstStyle/>
        <a:p>
          <a:pPr>
            <a:lnSpc>
              <a:spcPct val="100000"/>
            </a:lnSpc>
          </a:pPr>
          <a:r>
            <a:rPr lang="en-US" b="0" i="0">
              <a:hlinkClick xmlns:r="http://schemas.openxmlformats.org/officeDocument/2006/relationships" r:id="rId4"/>
            </a:rPr>
            <a:t>NGINX</a:t>
          </a:r>
          <a:endParaRPr lang="en-US"/>
        </a:p>
      </dgm:t>
    </dgm:pt>
    <dgm:pt modelId="{7EB7D40F-A18C-4A15-BF47-122478242209}" type="parTrans" cxnId="{CA01A96F-55A3-4354-8467-949225C922B0}">
      <dgm:prSet/>
      <dgm:spPr/>
      <dgm:t>
        <a:bodyPr/>
        <a:lstStyle/>
        <a:p>
          <a:endParaRPr lang="en-US"/>
        </a:p>
      </dgm:t>
    </dgm:pt>
    <dgm:pt modelId="{ACCA50F8-BB84-4280-921C-E356AF50DDBC}" type="sibTrans" cxnId="{CA01A96F-55A3-4354-8467-949225C922B0}">
      <dgm:prSet/>
      <dgm:spPr/>
      <dgm:t>
        <a:bodyPr/>
        <a:lstStyle/>
        <a:p>
          <a:endParaRPr lang="en-US"/>
        </a:p>
      </dgm:t>
    </dgm:pt>
    <dgm:pt modelId="{36DC1954-4EDE-4527-B872-A504AA853D8B}">
      <dgm:prSet/>
      <dgm:spPr/>
      <dgm:t>
        <a:bodyPr/>
        <a:lstStyle/>
        <a:p>
          <a:pPr>
            <a:lnSpc>
              <a:spcPct val="100000"/>
            </a:lnSpc>
            <a:defRPr b="1"/>
          </a:pPr>
          <a:r>
            <a:rPr lang="en-US" b="0" i="0" dirty="0">
              <a:hlinkClick xmlns:r="http://schemas.openxmlformats.org/officeDocument/2006/relationships" r:id="rId5"/>
            </a:rPr>
            <a:t>Web browser</a:t>
          </a:r>
          <a:endParaRPr lang="en-US" dirty="0"/>
        </a:p>
      </dgm:t>
    </dgm:pt>
    <dgm:pt modelId="{61ACD2F0-64C9-4AAC-A695-B083625F6B9E}" type="parTrans" cxnId="{2787B596-CBF0-4006-B8B3-9FE05231A07B}">
      <dgm:prSet/>
      <dgm:spPr/>
      <dgm:t>
        <a:bodyPr/>
        <a:lstStyle/>
        <a:p>
          <a:endParaRPr lang="en-US"/>
        </a:p>
      </dgm:t>
    </dgm:pt>
    <dgm:pt modelId="{5AE93FE6-0B97-4519-8F88-1E87DE680FCE}" type="sibTrans" cxnId="{2787B596-CBF0-4006-B8B3-9FE05231A07B}">
      <dgm:prSet/>
      <dgm:spPr/>
      <dgm:t>
        <a:bodyPr/>
        <a:lstStyle/>
        <a:p>
          <a:endParaRPr lang="en-US"/>
        </a:p>
      </dgm:t>
    </dgm:pt>
    <dgm:pt modelId="{41826722-5193-44DF-8530-8AA1E54E8304}">
      <dgm:prSet/>
      <dgm:spPr/>
      <dgm:t>
        <a:bodyPr/>
        <a:lstStyle/>
        <a:p>
          <a:pPr>
            <a:lnSpc>
              <a:spcPct val="100000"/>
            </a:lnSpc>
          </a:pPr>
          <a:r>
            <a:rPr lang="en-US" b="0" i="0">
              <a:hlinkClick xmlns:r="http://schemas.openxmlformats.org/officeDocument/2006/relationships" r:id="rId6"/>
            </a:rPr>
            <a:t>Mozilla Firefox</a:t>
          </a:r>
          <a:endParaRPr lang="en-US"/>
        </a:p>
      </dgm:t>
    </dgm:pt>
    <dgm:pt modelId="{37C31BC4-96AE-4799-8B25-3C35E0955E16}" type="parTrans" cxnId="{4A94C1B3-E9B2-4A06-9F02-89D07957CF68}">
      <dgm:prSet/>
      <dgm:spPr/>
      <dgm:t>
        <a:bodyPr/>
        <a:lstStyle/>
        <a:p>
          <a:endParaRPr lang="en-US"/>
        </a:p>
      </dgm:t>
    </dgm:pt>
    <dgm:pt modelId="{BE7306BA-58EA-4A5B-82BF-DCE5B0AF0AC6}" type="sibTrans" cxnId="{4A94C1B3-E9B2-4A06-9F02-89D07957CF68}">
      <dgm:prSet/>
      <dgm:spPr/>
      <dgm:t>
        <a:bodyPr/>
        <a:lstStyle/>
        <a:p>
          <a:endParaRPr lang="en-US"/>
        </a:p>
      </dgm:t>
    </dgm:pt>
    <dgm:pt modelId="{482E4EEB-A83D-4FB0-AB7E-D6602DD676C7}">
      <dgm:prSet/>
      <dgm:spPr/>
      <dgm:t>
        <a:bodyPr/>
        <a:lstStyle/>
        <a:p>
          <a:pPr>
            <a:lnSpc>
              <a:spcPct val="100000"/>
            </a:lnSpc>
          </a:pPr>
          <a:r>
            <a:rPr lang="en-US" b="0" i="0">
              <a:hlinkClick xmlns:r="http://schemas.openxmlformats.org/officeDocument/2006/relationships" r:id="rId7"/>
            </a:rPr>
            <a:t>Google Chrome</a:t>
          </a:r>
          <a:endParaRPr lang="en-US"/>
        </a:p>
      </dgm:t>
    </dgm:pt>
    <dgm:pt modelId="{0C47348E-1DCA-43BF-9C65-AE4224E2E3C8}" type="parTrans" cxnId="{C7B1CD8D-1477-4CE3-A382-42E3C0C767D9}">
      <dgm:prSet/>
      <dgm:spPr/>
      <dgm:t>
        <a:bodyPr/>
        <a:lstStyle/>
        <a:p>
          <a:endParaRPr lang="en-US"/>
        </a:p>
      </dgm:t>
    </dgm:pt>
    <dgm:pt modelId="{92344B0B-61CF-4DFF-8951-0036D44399E4}" type="sibTrans" cxnId="{C7B1CD8D-1477-4CE3-A382-42E3C0C767D9}">
      <dgm:prSet/>
      <dgm:spPr/>
      <dgm:t>
        <a:bodyPr/>
        <a:lstStyle/>
        <a:p>
          <a:endParaRPr lang="en-US"/>
        </a:p>
      </dgm:t>
    </dgm:pt>
    <dgm:pt modelId="{A3F99B6D-C5AE-4AC0-824B-5386FE4B9F6E}">
      <dgm:prSet/>
      <dgm:spPr/>
      <dgm:t>
        <a:bodyPr/>
        <a:lstStyle/>
        <a:p>
          <a:pPr>
            <a:lnSpc>
              <a:spcPct val="100000"/>
            </a:lnSpc>
          </a:pPr>
          <a:r>
            <a:rPr lang="en-US" b="0" i="0"/>
            <a:t>Microsoft </a:t>
          </a:r>
          <a:r>
            <a:rPr lang="en-US" b="0" i="0">
              <a:hlinkClick xmlns:r="http://schemas.openxmlformats.org/officeDocument/2006/relationships" r:id="rId8"/>
            </a:rPr>
            <a:t>Internet Explorer</a:t>
          </a:r>
          <a:r>
            <a:rPr lang="en-US" b="0" i="0"/>
            <a:t> (IE) and </a:t>
          </a:r>
          <a:r>
            <a:rPr lang="en-US" b="0" i="0">
              <a:hlinkClick xmlns:r="http://schemas.openxmlformats.org/officeDocument/2006/relationships" r:id="rId9"/>
            </a:rPr>
            <a:t>Edge</a:t>
          </a:r>
          <a:endParaRPr lang="en-US"/>
        </a:p>
      </dgm:t>
    </dgm:pt>
    <dgm:pt modelId="{13EA36D5-A209-4AF9-906C-A56E3F990906}" type="parTrans" cxnId="{89507BFE-0934-4347-9716-7B5AE1881FC9}">
      <dgm:prSet/>
      <dgm:spPr/>
      <dgm:t>
        <a:bodyPr/>
        <a:lstStyle/>
        <a:p>
          <a:endParaRPr lang="en-US"/>
        </a:p>
      </dgm:t>
    </dgm:pt>
    <dgm:pt modelId="{378AD494-8007-4DA7-832C-6B49916FE82E}" type="sibTrans" cxnId="{89507BFE-0934-4347-9716-7B5AE1881FC9}">
      <dgm:prSet/>
      <dgm:spPr/>
      <dgm:t>
        <a:bodyPr/>
        <a:lstStyle/>
        <a:p>
          <a:endParaRPr lang="en-US"/>
        </a:p>
      </dgm:t>
    </dgm:pt>
    <dgm:pt modelId="{27DE7358-C644-4AEE-9F3F-D39D6D3495E2}">
      <dgm:prSet/>
      <dgm:spPr/>
      <dgm:t>
        <a:bodyPr/>
        <a:lstStyle/>
        <a:p>
          <a:pPr>
            <a:lnSpc>
              <a:spcPct val="100000"/>
            </a:lnSpc>
          </a:pPr>
          <a:r>
            <a:rPr lang="en-US" b="0" i="0"/>
            <a:t>Apple </a:t>
          </a:r>
          <a:r>
            <a:rPr lang="en-US" b="0" i="0">
              <a:hlinkClick xmlns:r="http://schemas.openxmlformats.org/officeDocument/2006/relationships" r:id="rId10"/>
            </a:rPr>
            <a:t>Safari</a:t>
          </a:r>
          <a:endParaRPr lang="en-US"/>
        </a:p>
      </dgm:t>
    </dgm:pt>
    <dgm:pt modelId="{C694B85D-50F3-42FC-BE08-90431B78C77B}" type="parTrans" cxnId="{A5FE7F3C-D814-488B-94CF-EA23AEB9F60E}">
      <dgm:prSet/>
      <dgm:spPr/>
      <dgm:t>
        <a:bodyPr/>
        <a:lstStyle/>
        <a:p>
          <a:endParaRPr lang="en-US"/>
        </a:p>
      </dgm:t>
    </dgm:pt>
    <dgm:pt modelId="{191787EF-48CD-458E-9D12-3C3E61D8C9B2}" type="sibTrans" cxnId="{A5FE7F3C-D814-488B-94CF-EA23AEB9F60E}">
      <dgm:prSet/>
      <dgm:spPr/>
      <dgm:t>
        <a:bodyPr/>
        <a:lstStyle/>
        <a:p>
          <a:endParaRPr lang="en-US"/>
        </a:p>
      </dgm:t>
    </dgm:pt>
    <dgm:pt modelId="{EE2D4BC4-415C-4648-AF14-7DC249DBEB58}">
      <dgm:prSet/>
      <dgm:spPr/>
      <dgm:t>
        <a:bodyPr/>
        <a:lstStyle/>
        <a:p>
          <a:pPr>
            <a:lnSpc>
              <a:spcPct val="100000"/>
            </a:lnSpc>
          </a:pPr>
          <a:r>
            <a:rPr lang="en-US" b="0" i="0">
              <a:hlinkClick xmlns:r="http://schemas.openxmlformats.org/officeDocument/2006/relationships" r:id="rId11"/>
            </a:rPr>
            <a:t>Opera</a:t>
          </a:r>
          <a:endParaRPr lang="en-US"/>
        </a:p>
      </dgm:t>
    </dgm:pt>
    <dgm:pt modelId="{6C9E245F-745D-4382-A646-C449A5DF0405}" type="parTrans" cxnId="{8414760A-B1CE-429C-A3D3-F1E0BB53A378}">
      <dgm:prSet/>
      <dgm:spPr/>
      <dgm:t>
        <a:bodyPr/>
        <a:lstStyle/>
        <a:p>
          <a:endParaRPr lang="en-US"/>
        </a:p>
      </dgm:t>
    </dgm:pt>
    <dgm:pt modelId="{0B6D5E6D-B386-41E0-AC65-A582CC53F526}" type="sibTrans" cxnId="{8414760A-B1CE-429C-A3D3-F1E0BB53A378}">
      <dgm:prSet/>
      <dgm:spPr/>
      <dgm:t>
        <a:bodyPr/>
        <a:lstStyle/>
        <a:p>
          <a:endParaRPr lang="en-US"/>
        </a:p>
      </dgm:t>
    </dgm:pt>
    <dgm:pt modelId="{DE82C38D-8623-44A2-BB9C-39F11EBC3782}" type="pres">
      <dgm:prSet presAssocID="{540069CD-7EB1-4243-90BC-3D9741BF41EB}" presName="root" presStyleCnt="0">
        <dgm:presLayoutVars>
          <dgm:dir/>
          <dgm:resizeHandles val="exact"/>
        </dgm:presLayoutVars>
      </dgm:prSet>
      <dgm:spPr/>
    </dgm:pt>
    <dgm:pt modelId="{D5B9C6B8-192E-4676-B815-A2B2630A5F41}" type="pres">
      <dgm:prSet presAssocID="{1BFE3659-6F86-4C0D-AC72-33C338991231}" presName="compNode" presStyleCnt="0"/>
      <dgm:spPr/>
    </dgm:pt>
    <dgm:pt modelId="{14CFD992-7792-47C0-8002-579E3766CE03}" type="pres">
      <dgm:prSet presAssocID="{1BFE3659-6F86-4C0D-AC72-33C338991231}" presName="iconRect" presStyleLbl="node1" presStyleIdx="0" presStyleCnt="2"/>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dgm:spPr>
      <dgm:extLst>
        <a:ext uri="{E40237B7-FDA0-4F09-8148-C483321AD2D9}">
          <dgm14:cNvPr xmlns:dgm14="http://schemas.microsoft.com/office/drawing/2010/diagram" id="0" name="" descr="Database"/>
        </a:ext>
      </dgm:extLst>
    </dgm:pt>
    <dgm:pt modelId="{AA47D106-3D23-49B9-BE2D-04AB4A9B9096}" type="pres">
      <dgm:prSet presAssocID="{1BFE3659-6F86-4C0D-AC72-33C338991231}" presName="iconSpace" presStyleCnt="0"/>
      <dgm:spPr/>
    </dgm:pt>
    <dgm:pt modelId="{6065F68C-6B79-4921-92EA-99C8262B7C91}" type="pres">
      <dgm:prSet presAssocID="{1BFE3659-6F86-4C0D-AC72-33C338991231}" presName="parTx" presStyleLbl="revTx" presStyleIdx="0" presStyleCnt="4">
        <dgm:presLayoutVars>
          <dgm:chMax val="0"/>
          <dgm:chPref val="0"/>
        </dgm:presLayoutVars>
      </dgm:prSet>
      <dgm:spPr/>
    </dgm:pt>
    <dgm:pt modelId="{6B95E348-F0BA-476C-82BD-EBCA093900B7}" type="pres">
      <dgm:prSet presAssocID="{1BFE3659-6F86-4C0D-AC72-33C338991231}" presName="txSpace" presStyleCnt="0"/>
      <dgm:spPr/>
    </dgm:pt>
    <dgm:pt modelId="{5EAC4349-040F-4E24-A24C-92CF7DF1021B}" type="pres">
      <dgm:prSet presAssocID="{1BFE3659-6F86-4C0D-AC72-33C338991231}" presName="desTx" presStyleLbl="revTx" presStyleIdx="1" presStyleCnt="4">
        <dgm:presLayoutVars/>
      </dgm:prSet>
      <dgm:spPr/>
    </dgm:pt>
    <dgm:pt modelId="{4D3BE4D3-DAFD-42A5-BEC3-4EC43F098587}" type="pres">
      <dgm:prSet presAssocID="{BF6E3257-81B2-432E-9FDE-C04C7DAD0E5A}" presName="sibTrans" presStyleCnt="0"/>
      <dgm:spPr/>
    </dgm:pt>
    <dgm:pt modelId="{5046F952-532E-4FB0-9D7A-BCB8C669894B}" type="pres">
      <dgm:prSet presAssocID="{36DC1954-4EDE-4527-B872-A504AA853D8B}" presName="compNode" presStyleCnt="0"/>
      <dgm:spPr/>
    </dgm:pt>
    <dgm:pt modelId="{898D03D8-E183-4F68-9169-270190213B51}" type="pres">
      <dgm:prSet presAssocID="{36DC1954-4EDE-4527-B872-A504AA853D8B}" presName="iconRect" presStyleLbl="node1" presStyleIdx="1" presStyleCnt="2"/>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dgm:spPr>
      <dgm:extLst>
        <a:ext uri="{E40237B7-FDA0-4F09-8148-C483321AD2D9}">
          <dgm14:cNvPr xmlns:dgm14="http://schemas.microsoft.com/office/drawing/2010/diagram" id="0" name="" descr="Processor"/>
        </a:ext>
      </dgm:extLst>
    </dgm:pt>
    <dgm:pt modelId="{48785FB3-3FD5-48DA-AF02-065BEA380569}" type="pres">
      <dgm:prSet presAssocID="{36DC1954-4EDE-4527-B872-A504AA853D8B}" presName="iconSpace" presStyleCnt="0"/>
      <dgm:spPr/>
    </dgm:pt>
    <dgm:pt modelId="{3DFB33E5-930E-41CD-81A4-567E4788E396}" type="pres">
      <dgm:prSet presAssocID="{36DC1954-4EDE-4527-B872-A504AA853D8B}" presName="parTx" presStyleLbl="revTx" presStyleIdx="2" presStyleCnt="4">
        <dgm:presLayoutVars>
          <dgm:chMax val="0"/>
          <dgm:chPref val="0"/>
        </dgm:presLayoutVars>
      </dgm:prSet>
      <dgm:spPr/>
    </dgm:pt>
    <dgm:pt modelId="{DC4AB9FE-4C04-4F28-9789-D2785F718D7B}" type="pres">
      <dgm:prSet presAssocID="{36DC1954-4EDE-4527-B872-A504AA853D8B}" presName="txSpace" presStyleCnt="0"/>
      <dgm:spPr/>
    </dgm:pt>
    <dgm:pt modelId="{4423D75E-06C6-4B22-8441-281CC7BCC0F1}" type="pres">
      <dgm:prSet presAssocID="{36DC1954-4EDE-4527-B872-A504AA853D8B}" presName="desTx" presStyleLbl="revTx" presStyleIdx="3" presStyleCnt="4">
        <dgm:presLayoutVars/>
      </dgm:prSet>
      <dgm:spPr/>
    </dgm:pt>
  </dgm:ptLst>
  <dgm:cxnLst>
    <dgm:cxn modelId="{8414760A-B1CE-429C-A3D3-F1E0BB53A378}" srcId="{36DC1954-4EDE-4527-B872-A504AA853D8B}" destId="{EE2D4BC4-415C-4648-AF14-7DC249DBEB58}" srcOrd="4" destOrd="0" parTransId="{6C9E245F-745D-4382-A646-C449A5DF0405}" sibTransId="{0B6D5E6D-B386-41E0-AC65-A582CC53F526}"/>
    <dgm:cxn modelId="{2BDB5A0D-4A25-4A41-8E1C-926D0EDFC7FB}" type="presOf" srcId="{1BFE3659-6F86-4C0D-AC72-33C338991231}" destId="{6065F68C-6B79-4921-92EA-99C8262B7C91}" srcOrd="0" destOrd="0" presId="urn:microsoft.com/office/officeart/2018/5/layout/CenteredIconLabelDescriptionList"/>
    <dgm:cxn modelId="{3B9C1713-C8E8-4B40-BE5A-245FA516267D}" type="presOf" srcId="{36DC1954-4EDE-4527-B872-A504AA853D8B}" destId="{3DFB33E5-930E-41CD-81A4-567E4788E396}" srcOrd="0" destOrd="0" presId="urn:microsoft.com/office/officeart/2018/5/layout/CenteredIconLabelDescriptionList"/>
    <dgm:cxn modelId="{7D164B28-74B7-4A44-B42C-937CF75C52AB}" srcId="{540069CD-7EB1-4243-90BC-3D9741BF41EB}" destId="{1BFE3659-6F86-4C0D-AC72-33C338991231}" srcOrd="0" destOrd="0" parTransId="{3A28014E-59CC-4A6A-BE5A-1A8B0453F9B4}" sibTransId="{BF6E3257-81B2-432E-9FDE-C04C7DAD0E5A}"/>
    <dgm:cxn modelId="{A5FE7F3C-D814-488B-94CF-EA23AEB9F60E}" srcId="{36DC1954-4EDE-4527-B872-A504AA853D8B}" destId="{27DE7358-C644-4AEE-9F3F-D39D6D3495E2}" srcOrd="3" destOrd="0" parTransId="{C694B85D-50F3-42FC-BE08-90431B78C77B}" sibTransId="{191787EF-48CD-458E-9D12-3C3E61D8C9B2}"/>
    <dgm:cxn modelId="{A6852E66-9F6D-4ADF-A352-A25812DBAE0C}" type="presOf" srcId="{482E4EEB-A83D-4FB0-AB7E-D6602DD676C7}" destId="{4423D75E-06C6-4B22-8441-281CC7BCC0F1}" srcOrd="0" destOrd="1" presId="urn:microsoft.com/office/officeart/2018/5/layout/CenteredIconLabelDescriptionList"/>
    <dgm:cxn modelId="{CA01A96F-55A3-4354-8467-949225C922B0}" srcId="{1BFE3659-6F86-4C0D-AC72-33C338991231}" destId="{7FA03E17-98DD-4853-AB49-3E654889770C}" srcOrd="2" destOrd="0" parTransId="{7EB7D40F-A18C-4A15-BF47-122478242209}" sibTransId="{ACCA50F8-BB84-4280-921C-E356AF50DDBC}"/>
    <dgm:cxn modelId="{B9D0E079-AC90-43F8-BA29-033C4C6B4D00}" type="presOf" srcId="{540069CD-7EB1-4243-90BC-3D9741BF41EB}" destId="{DE82C38D-8623-44A2-BB9C-39F11EBC3782}" srcOrd="0" destOrd="0" presId="urn:microsoft.com/office/officeart/2018/5/layout/CenteredIconLabelDescriptionList"/>
    <dgm:cxn modelId="{E3F15081-A94E-4398-8819-C79A1F603792}" type="presOf" srcId="{7FA03E17-98DD-4853-AB49-3E654889770C}" destId="{5EAC4349-040F-4E24-A24C-92CF7DF1021B}" srcOrd="0" destOrd="2" presId="urn:microsoft.com/office/officeart/2018/5/layout/CenteredIconLabelDescriptionList"/>
    <dgm:cxn modelId="{C862DA86-6459-4FBD-8F28-CA430BEA030D}" type="presOf" srcId="{0C6553CC-DFB5-43F2-9E74-A5F6D27567BD}" destId="{5EAC4349-040F-4E24-A24C-92CF7DF1021B}" srcOrd="0" destOrd="1" presId="urn:microsoft.com/office/officeart/2018/5/layout/CenteredIconLabelDescriptionList"/>
    <dgm:cxn modelId="{91359789-4271-46BF-92D9-04F5C70FB12F}" srcId="{1BFE3659-6F86-4C0D-AC72-33C338991231}" destId="{6A0E7D3F-DC05-458A-8654-6B61E87BE1DA}" srcOrd="0" destOrd="0" parTransId="{C0BF411D-8EA1-45D9-B26B-E4D8EB8758FC}" sibTransId="{552498F9-A9C9-4BF1-BFEE-8D8FA05B9475}"/>
    <dgm:cxn modelId="{C7B1CD8D-1477-4CE3-A382-42E3C0C767D9}" srcId="{36DC1954-4EDE-4527-B872-A504AA853D8B}" destId="{482E4EEB-A83D-4FB0-AB7E-D6602DD676C7}" srcOrd="1" destOrd="0" parTransId="{0C47348E-1DCA-43BF-9C65-AE4224E2E3C8}" sibTransId="{92344B0B-61CF-4DFF-8951-0036D44399E4}"/>
    <dgm:cxn modelId="{2787B596-CBF0-4006-B8B3-9FE05231A07B}" srcId="{540069CD-7EB1-4243-90BC-3D9741BF41EB}" destId="{36DC1954-4EDE-4527-B872-A504AA853D8B}" srcOrd="1" destOrd="0" parTransId="{61ACD2F0-64C9-4AAC-A695-B083625F6B9E}" sibTransId="{5AE93FE6-0B97-4519-8F88-1E87DE680FCE}"/>
    <dgm:cxn modelId="{0B472EA0-6780-4CD8-9614-579D069FC954}" type="presOf" srcId="{EE2D4BC4-415C-4648-AF14-7DC249DBEB58}" destId="{4423D75E-06C6-4B22-8441-281CC7BCC0F1}" srcOrd="0" destOrd="4" presId="urn:microsoft.com/office/officeart/2018/5/layout/CenteredIconLabelDescriptionList"/>
    <dgm:cxn modelId="{4A94C1B3-E9B2-4A06-9F02-89D07957CF68}" srcId="{36DC1954-4EDE-4527-B872-A504AA853D8B}" destId="{41826722-5193-44DF-8530-8AA1E54E8304}" srcOrd="0" destOrd="0" parTransId="{37C31BC4-96AE-4799-8B25-3C35E0955E16}" sibTransId="{BE7306BA-58EA-4A5B-82BF-DCE5B0AF0AC6}"/>
    <dgm:cxn modelId="{CB0DE6B3-0B9B-4D84-A71A-46411DAEEEA8}" type="presOf" srcId="{A3F99B6D-C5AE-4AC0-824B-5386FE4B9F6E}" destId="{4423D75E-06C6-4B22-8441-281CC7BCC0F1}" srcOrd="0" destOrd="2" presId="urn:microsoft.com/office/officeart/2018/5/layout/CenteredIconLabelDescriptionList"/>
    <dgm:cxn modelId="{D1F623C4-6C46-4DD4-A0E8-D5C52047E84B}" type="presOf" srcId="{41826722-5193-44DF-8530-8AA1E54E8304}" destId="{4423D75E-06C6-4B22-8441-281CC7BCC0F1}" srcOrd="0" destOrd="0" presId="urn:microsoft.com/office/officeart/2018/5/layout/CenteredIconLabelDescriptionList"/>
    <dgm:cxn modelId="{5F873BDD-2625-48AE-8432-518F73A6A0C9}" type="presOf" srcId="{6A0E7D3F-DC05-458A-8654-6B61E87BE1DA}" destId="{5EAC4349-040F-4E24-A24C-92CF7DF1021B}" srcOrd="0" destOrd="0" presId="urn:microsoft.com/office/officeart/2018/5/layout/CenteredIconLabelDescriptionList"/>
    <dgm:cxn modelId="{8A66E5E3-C90D-4BE4-93BD-D709A3CE8B77}" type="presOf" srcId="{27DE7358-C644-4AEE-9F3F-D39D6D3495E2}" destId="{4423D75E-06C6-4B22-8441-281CC7BCC0F1}" srcOrd="0" destOrd="3" presId="urn:microsoft.com/office/officeart/2018/5/layout/CenteredIconLabelDescriptionList"/>
    <dgm:cxn modelId="{1F891EEF-7480-4D97-8577-15B85BA3B7BC}" srcId="{1BFE3659-6F86-4C0D-AC72-33C338991231}" destId="{0C6553CC-DFB5-43F2-9E74-A5F6D27567BD}" srcOrd="1" destOrd="0" parTransId="{A0C15684-8516-4379-A6B3-5AD46797B4B7}" sibTransId="{87AC52F2-5D03-4917-92C5-3ED4C40918D1}"/>
    <dgm:cxn modelId="{89507BFE-0934-4347-9716-7B5AE1881FC9}" srcId="{36DC1954-4EDE-4527-B872-A504AA853D8B}" destId="{A3F99B6D-C5AE-4AC0-824B-5386FE4B9F6E}" srcOrd="2" destOrd="0" parTransId="{13EA36D5-A209-4AF9-906C-A56E3F990906}" sibTransId="{378AD494-8007-4DA7-832C-6B49916FE82E}"/>
    <dgm:cxn modelId="{3ACB26FF-AA1B-4533-9D0E-E9367F4C9425}" type="presParOf" srcId="{DE82C38D-8623-44A2-BB9C-39F11EBC3782}" destId="{D5B9C6B8-192E-4676-B815-A2B2630A5F41}" srcOrd="0" destOrd="0" presId="urn:microsoft.com/office/officeart/2018/5/layout/CenteredIconLabelDescriptionList"/>
    <dgm:cxn modelId="{A72C6142-84B9-41AA-9AFD-DF7B3D534128}" type="presParOf" srcId="{D5B9C6B8-192E-4676-B815-A2B2630A5F41}" destId="{14CFD992-7792-47C0-8002-579E3766CE03}" srcOrd="0" destOrd="0" presId="urn:microsoft.com/office/officeart/2018/5/layout/CenteredIconLabelDescriptionList"/>
    <dgm:cxn modelId="{F5F38D40-1AE0-4E79-9212-2993164F5296}" type="presParOf" srcId="{D5B9C6B8-192E-4676-B815-A2B2630A5F41}" destId="{AA47D106-3D23-49B9-BE2D-04AB4A9B9096}" srcOrd="1" destOrd="0" presId="urn:microsoft.com/office/officeart/2018/5/layout/CenteredIconLabelDescriptionList"/>
    <dgm:cxn modelId="{3791B506-13BF-4F1A-85ED-B057EE60BD34}" type="presParOf" srcId="{D5B9C6B8-192E-4676-B815-A2B2630A5F41}" destId="{6065F68C-6B79-4921-92EA-99C8262B7C91}" srcOrd="2" destOrd="0" presId="urn:microsoft.com/office/officeart/2018/5/layout/CenteredIconLabelDescriptionList"/>
    <dgm:cxn modelId="{D653AD9E-78FD-4D26-8761-C576A4603213}" type="presParOf" srcId="{D5B9C6B8-192E-4676-B815-A2B2630A5F41}" destId="{6B95E348-F0BA-476C-82BD-EBCA093900B7}" srcOrd="3" destOrd="0" presId="urn:microsoft.com/office/officeart/2018/5/layout/CenteredIconLabelDescriptionList"/>
    <dgm:cxn modelId="{8FCB9703-D9CE-4A7B-B610-6D9204DF6BEC}" type="presParOf" srcId="{D5B9C6B8-192E-4676-B815-A2B2630A5F41}" destId="{5EAC4349-040F-4E24-A24C-92CF7DF1021B}" srcOrd="4" destOrd="0" presId="urn:microsoft.com/office/officeart/2018/5/layout/CenteredIconLabelDescriptionList"/>
    <dgm:cxn modelId="{42937AB2-0F08-4C6F-B51F-AC3B6356DD7D}" type="presParOf" srcId="{DE82C38D-8623-44A2-BB9C-39F11EBC3782}" destId="{4D3BE4D3-DAFD-42A5-BEC3-4EC43F098587}" srcOrd="1" destOrd="0" presId="urn:microsoft.com/office/officeart/2018/5/layout/CenteredIconLabelDescriptionList"/>
    <dgm:cxn modelId="{072CE439-E3BC-40F2-B42F-E4778A39C98B}" type="presParOf" srcId="{DE82C38D-8623-44A2-BB9C-39F11EBC3782}" destId="{5046F952-532E-4FB0-9D7A-BCB8C669894B}" srcOrd="2" destOrd="0" presId="urn:microsoft.com/office/officeart/2018/5/layout/CenteredIconLabelDescriptionList"/>
    <dgm:cxn modelId="{E66076B0-BDA2-4A22-B749-69C32A00444B}" type="presParOf" srcId="{5046F952-532E-4FB0-9D7A-BCB8C669894B}" destId="{898D03D8-E183-4F68-9169-270190213B51}" srcOrd="0" destOrd="0" presId="urn:microsoft.com/office/officeart/2018/5/layout/CenteredIconLabelDescriptionList"/>
    <dgm:cxn modelId="{8E1358A7-EC93-49CC-A5A4-8225D68B1522}" type="presParOf" srcId="{5046F952-532E-4FB0-9D7A-BCB8C669894B}" destId="{48785FB3-3FD5-48DA-AF02-065BEA380569}" srcOrd="1" destOrd="0" presId="urn:microsoft.com/office/officeart/2018/5/layout/CenteredIconLabelDescriptionList"/>
    <dgm:cxn modelId="{E552C990-0355-4B0C-9183-9A920D4EC095}" type="presParOf" srcId="{5046F952-532E-4FB0-9D7A-BCB8C669894B}" destId="{3DFB33E5-930E-41CD-81A4-567E4788E396}" srcOrd="2" destOrd="0" presId="urn:microsoft.com/office/officeart/2018/5/layout/CenteredIconLabelDescriptionList"/>
    <dgm:cxn modelId="{F84717B7-8026-47C3-BD65-2C849698EA0D}" type="presParOf" srcId="{5046F952-532E-4FB0-9D7A-BCB8C669894B}" destId="{DC4AB9FE-4C04-4F28-9789-D2785F718D7B}" srcOrd="3" destOrd="0" presId="urn:microsoft.com/office/officeart/2018/5/layout/CenteredIconLabelDescriptionList"/>
    <dgm:cxn modelId="{9E012BD6-4CA4-4585-A4D1-E0D1466F09CD}" type="presParOf" srcId="{5046F952-532E-4FB0-9D7A-BCB8C669894B}" destId="{4423D75E-06C6-4B22-8441-281CC7BCC0F1}" srcOrd="4" destOrd="0" presId="urn:microsoft.com/office/officeart/2018/5/layout/Centered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D685B0B-11FD-4CCC-B0F1-E9293A147C4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5FE3979-B471-4552-899C-4E78DC3F395E}">
      <dgm:prSet/>
      <dgm:spPr/>
      <dgm:t>
        <a:bodyPr/>
        <a:lstStyle/>
        <a:p>
          <a:pPr>
            <a:lnSpc>
              <a:spcPct val="100000"/>
            </a:lnSpc>
          </a:pPr>
          <a:r>
            <a:rPr lang="en-US" dirty="0"/>
            <a:t>Internet Engineering Task Force (IETF)</a:t>
          </a:r>
        </a:p>
      </dgm:t>
    </dgm:pt>
    <dgm:pt modelId="{0807BD57-0B3C-43C0-9090-7F93B89CA02A}" type="parTrans" cxnId="{3633CDF7-1F5D-4AD7-A967-98F7D2C91561}">
      <dgm:prSet/>
      <dgm:spPr/>
      <dgm:t>
        <a:bodyPr/>
        <a:lstStyle/>
        <a:p>
          <a:endParaRPr lang="en-US"/>
        </a:p>
      </dgm:t>
    </dgm:pt>
    <dgm:pt modelId="{0D8F54EF-6E03-4FF5-A86A-D41E8C1BED61}" type="sibTrans" cxnId="{3633CDF7-1F5D-4AD7-A967-98F7D2C91561}">
      <dgm:prSet/>
      <dgm:spPr/>
      <dgm:t>
        <a:bodyPr/>
        <a:lstStyle/>
        <a:p>
          <a:endParaRPr lang="en-US"/>
        </a:p>
      </dgm:t>
    </dgm:pt>
    <dgm:pt modelId="{3C1EAE49-1074-4117-A0D3-C33672D3BE51}">
      <dgm:prSet/>
      <dgm:spPr/>
      <dgm:t>
        <a:bodyPr/>
        <a:lstStyle/>
        <a:p>
          <a:pPr>
            <a:lnSpc>
              <a:spcPct val="100000"/>
            </a:lnSpc>
          </a:pPr>
          <a:r>
            <a:rPr lang="en-US"/>
            <a:t>Internet Corporation for Assigned Names and Numbers (ICANN):</a:t>
          </a:r>
        </a:p>
      </dgm:t>
    </dgm:pt>
    <dgm:pt modelId="{302AD617-40E4-4314-B948-24247F79BD71}" type="parTrans" cxnId="{DFE95C4F-E467-4C91-9959-46C333D7DCFD}">
      <dgm:prSet/>
      <dgm:spPr/>
      <dgm:t>
        <a:bodyPr/>
        <a:lstStyle/>
        <a:p>
          <a:endParaRPr lang="en-US"/>
        </a:p>
      </dgm:t>
    </dgm:pt>
    <dgm:pt modelId="{2C29D937-0C68-4E70-9F51-8B596BB106CD}" type="sibTrans" cxnId="{DFE95C4F-E467-4C91-9959-46C333D7DCFD}">
      <dgm:prSet/>
      <dgm:spPr/>
      <dgm:t>
        <a:bodyPr/>
        <a:lstStyle/>
        <a:p>
          <a:endParaRPr lang="en-US"/>
        </a:p>
      </dgm:t>
    </dgm:pt>
    <dgm:pt modelId="{80E22DE4-E2EA-4545-B1F3-9BDA42777ED6}">
      <dgm:prSet/>
      <dgm:spPr/>
      <dgm:t>
        <a:bodyPr/>
        <a:lstStyle/>
        <a:p>
          <a:pPr>
            <a:lnSpc>
              <a:spcPct val="100000"/>
            </a:lnSpc>
          </a:pPr>
          <a:endParaRPr lang="en-US" dirty="0"/>
        </a:p>
      </dgm:t>
    </dgm:pt>
    <dgm:pt modelId="{CDF07633-CF0B-4F4D-9504-6AD2AA43120A}" type="parTrans" cxnId="{87C8074B-0E57-481C-BB07-66B5B3255BAB}">
      <dgm:prSet/>
      <dgm:spPr/>
      <dgm:t>
        <a:bodyPr/>
        <a:lstStyle/>
        <a:p>
          <a:endParaRPr lang="en-US"/>
        </a:p>
      </dgm:t>
    </dgm:pt>
    <dgm:pt modelId="{B6A1F32A-B464-4D87-B468-465B5DAAAC27}" type="sibTrans" cxnId="{87C8074B-0E57-481C-BB07-66B5B3255BAB}">
      <dgm:prSet/>
      <dgm:spPr/>
      <dgm:t>
        <a:bodyPr/>
        <a:lstStyle/>
        <a:p>
          <a:endParaRPr lang="en-US"/>
        </a:p>
      </dgm:t>
    </dgm:pt>
    <dgm:pt modelId="{DC66079C-9E35-4537-A5D0-A342873C1711}" type="pres">
      <dgm:prSet presAssocID="{4D685B0B-11FD-4CCC-B0F1-E9293A147C49}" presName="root" presStyleCnt="0">
        <dgm:presLayoutVars>
          <dgm:dir/>
          <dgm:resizeHandles val="exact"/>
        </dgm:presLayoutVars>
      </dgm:prSet>
      <dgm:spPr/>
    </dgm:pt>
    <dgm:pt modelId="{A47FD398-858E-4A44-8533-027E3A806723}" type="pres">
      <dgm:prSet presAssocID="{65FE3979-B471-4552-899C-4E78DC3F395E}" presName="compNode" presStyleCnt="0"/>
      <dgm:spPr/>
    </dgm:pt>
    <dgm:pt modelId="{DF9CDE8C-3032-4744-8C60-916735C27DDD}" type="pres">
      <dgm:prSet presAssocID="{65FE3979-B471-4552-899C-4E78DC3F395E}" presName="bgRect" presStyleLbl="bgShp" presStyleIdx="0" presStyleCnt="3"/>
      <dgm:spPr/>
    </dgm:pt>
    <dgm:pt modelId="{35A66052-FB47-40D7-8386-6AFF16939871}" type="pres">
      <dgm:prSet presAssocID="{65FE3979-B471-4552-899C-4E78DC3F395E}" presName="iconRect" presStyleLbl="node1" presStyleIdx="0" presStyleCnt="3" custScaleX="194464" custScaleY="138341"/>
      <dgm:spPr>
        <a:blipFill rotWithShape="1">
          <a:blip xmlns:r="http://schemas.openxmlformats.org/officeDocument/2006/relationships" r:embed="rId1"/>
          <a:srcRect/>
          <a:stretch>
            <a:fillRect l="-9000" r="-9000"/>
          </a:stretch>
        </a:blipFill>
      </dgm:spPr>
    </dgm:pt>
    <dgm:pt modelId="{8980DC8B-FF31-4B9F-A148-175824CD6768}" type="pres">
      <dgm:prSet presAssocID="{65FE3979-B471-4552-899C-4E78DC3F395E}" presName="spaceRect" presStyleCnt="0"/>
      <dgm:spPr/>
    </dgm:pt>
    <dgm:pt modelId="{4D88C9BA-47A3-4209-AFF6-222EA6B4F2EA}" type="pres">
      <dgm:prSet presAssocID="{65FE3979-B471-4552-899C-4E78DC3F395E}" presName="parTx" presStyleLbl="revTx" presStyleIdx="0" presStyleCnt="3">
        <dgm:presLayoutVars>
          <dgm:chMax val="0"/>
          <dgm:chPref val="0"/>
        </dgm:presLayoutVars>
      </dgm:prSet>
      <dgm:spPr/>
    </dgm:pt>
    <dgm:pt modelId="{F02E4300-D55C-4CF8-A4B2-ED51507FEED6}" type="pres">
      <dgm:prSet presAssocID="{0D8F54EF-6E03-4FF5-A86A-D41E8C1BED61}" presName="sibTrans" presStyleCnt="0"/>
      <dgm:spPr/>
    </dgm:pt>
    <dgm:pt modelId="{B1EDE530-261A-44AB-9520-29A3076E9754}" type="pres">
      <dgm:prSet presAssocID="{3C1EAE49-1074-4117-A0D3-C33672D3BE51}" presName="compNode" presStyleCnt="0"/>
      <dgm:spPr/>
    </dgm:pt>
    <dgm:pt modelId="{C4CE04FE-F802-45D3-9F75-014E83EF9571}" type="pres">
      <dgm:prSet presAssocID="{3C1EAE49-1074-4117-A0D3-C33672D3BE51}" presName="bgRect" presStyleLbl="bgShp" presStyleIdx="1" presStyleCnt="3"/>
      <dgm:spPr/>
    </dgm:pt>
    <dgm:pt modelId="{B8EEB2DC-07B8-4CE5-8551-6222CACEA0CD}" type="pres">
      <dgm:prSet presAssocID="{3C1EAE49-1074-4117-A0D3-C33672D3BE51}" presName="iconRect" presStyleLbl="node1" presStyleIdx="1" presStyleCnt="3"/>
      <dgm:spPr>
        <a:blipFill rotWithShape="1">
          <a:blip xmlns:r="http://schemas.openxmlformats.org/officeDocument/2006/relationships" r:embed="rId2"/>
          <a:srcRect/>
          <a:stretch>
            <a:fillRect l="-18000" r="-18000"/>
          </a:stretch>
        </a:blipFill>
      </dgm:spPr>
    </dgm:pt>
    <dgm:pt modelId="{943E9067-8E53-4C73-9E12-E0432AD58FDF}" type="pres">
      <dgm:prSet presAssocID="{3C1EAE49-1074-4117-A0D3-C33672D3BE51}" presName="spaceRect" presStyleCnt="0"/>
      <dgm:spPr/>
    </dgm:pt>
    <dgm:pt modelId="{78F65D1B-1511-4D24-A119-C8A166E00323}" type="pres">
      <dgm:prSet presAssocID="{3C1EAE49-1074-4117-A0D3-C33672D3BE51}" presName="parTx" presStyleLbl="revTx" presStyleIdx="1" presStyleCnt="3">
        <dgm:presLayoutVars>
          <dgm:chMax val="0"/>
          <dgm:chPref val="0"/>
        </dgm:presLayoutVars>
      </dgm:prSet>
      <dgm:spPr/>
    </dgm:pt>
    <dgm:pt modelId="{7F2277BD-2930-4AE2-B76B-1896CDE306F8}" type="pres">
      <dgm:prSet presAssocID="{2C29D937-0C68-4E70-9F51-8B596BB106CD}" presName="sibTrans" presStyleCnt="0"/>
      <dgm:spPr/>
    </dgm:pt>
    <dgm:pt modelId="{045CD898-907C-4CEB-A7F7-B6A03B5F8C8A}" type="pres">
      <dgm:prSet presAssocID="{80E22DE4-E2EA-4545-B1F3-9BDA42777ED6}" presName="compNode" presStyleCnt="0"/>
      <dgm:spPr/>
    </dgm:pt>
    <dgm:pt modelId="{862B77D2-EFEE-4F3D-B680-B01FDCC1292D}" type="pres">
      <dgm:prSet presAssocID="{80E22DE4-E2EA-4545-B1F3-9BDA42777ED6}" presName="bgRect" presStyleLbl="bgShp" presStyleIdx="2" presStyleCnt="3"/>
      <dgm:spPr/>
    </dgm:pt>
    <dgm:pt modelId="{5F8A3154-FB9E-416D-A8CD-6AE22300A077}" type="pres">
      <dgm:prSet presAssocID="{80E22DE4-E2EA-4545-B1F3-9BDA42777ED6}"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Web Design"/>
        </a:ext>
      </dgm:extLst>
    </dgm:pt>
    <dgm:pt modelId="{695996A6-A75A-403F-9F17-DE89DCD683B1}" type="pres">
      <dgm:prSet presAssocID="{80E22DE4-E2EA-4545-B1F3-9BDA42777ED6}" presName="spaceRect" presStyleCnt="0"/>
      <dgm:spPr/>
    </dgm:pt>
    <dgm:pt modelId="{CEA216E1-98F9-4D5A-98FF-05177CDCE64C}" type="pres">
      <dgm:prSet presAssocID="{80E22DE4-E2EA-4545-B1F3-9BDA42777ED6}" presName="parTx" presStyleLbl="revTx" presStyleIdx="2" presStyleCnt="3">
        <dgm:presLayoutVars>
          <dgm:chMax val="0"/>
          <dgm:chPref val="0"/>
        </dgm:presLayoutVars>
      </dgm:prSet>
      <dgm:spPr/>
    </dgm:pt>
  </dgm:ptLst>
  <dgm:cxnLst>
    <dgm:cxn modelId="{87C8074B-0E57-481C-BB07-66B5B3255BAB}" srcId="{4D685B0B-11FD-4CCC-B0F1-E9293A147C49}" destId="{80E22DE4-E2EA-4545-B1F3-9BDA42777ED6}" srcOrd="2" destOrd="0" parTransId="{CDF07633-CF0B-4F4D-9504-6AD2AA43120A}" sibTransId="{B6A1F32A-B464-4D87-B468-465B5DAAAC27}"/>
    <dgm:cxn modelId="{DFE95C4F-E467-4C91-9959-46C333D7DCFD}" srcId="{4D685B0B-11FD-4CCC-B0F1-E9293A147C49}" destId="{3C1EAE49-1074-4117-A0D3-C33672D3BE51}" srcOrd="1" destOrd="0" parTransId="{302AD617-40E4-4314-B948-24247F79BD71}" sibTransId="{2C29D937-0C68-4E70-9F51-8B596BB106CD}"/>
    <dgm:cxn modelId="{3C67DD7D-AA3D-4975-8A6F-EFFAAB9FCEBD}" type="presOf" srcId="{3C1EAE49-1074-4117-A0D3-C33672D3BE51}" destId="{78F65D1B-1511-4D24-A119-C8A166E00323}" srcOrd="0" destOrd="0" presId="urn:microsoft.com/office/officeart/2018/2/layout/IconVerticalSolidList"/>
    <dgm:cxn modelId="{6205A492-6FA0-4237-BEF3-A8248CD828CD}" type="presOf" srcId="{65FE3979-B471-4552-899C-4E78DC3F395E}" destId="{4D88C9BA-47A3-4209-AFF6-222EA6B4F2EA}" srcOrd="0" destOrd="0" presId="urn:microsoft.com/office/officeart/2018/2/layout/IconVerticalSolidList"/>
    <dgm:cxn modelId="{3EFD43A7-9CF1-4935-9F8F-7F5ABC5A32F4}" type="presOf" srcId="{80E22DE4-E2EA-4545-B1F3-9BDA42777ED6}" destId="{CEA216E1-98F9-4D5A-98FF-05177CDCE64C}" srcOrd="0" destOrd="0" presId="urn:microsoft.com/office/officeart/2018/2/layout/IconVerticalSolidList"/>
    <dgm:cxn modelId="{C52496B3-775D-4D11-8CE9-E56AE9FE0FF8}" type="presOf" srcId="{4D685B0B-11FD-4CCC-B0F1-E9293A147C49}" destId="{DC66079C-9E35-4537-A5D0-A342873C1711}" srcOrd="0" destOrd="0" presId="urn:microsoft.com/office/officeart/2018/2/layout/IconVerticalSolidList"/>
    <dgm:cxn modelId="{3633CDF7-1F5D-4AD7-A967-98F7D2C91561}" srcId="{4D685B0B-11FD-4CCC-B0F1-E9293A147C49}" destId="{65FE3979-B471-4552-899C-4E78DC3F395E}" srcOrd="0" destOrd="0" parTransId="{0807BD57-0B3C-43C0-9090-7F93B89CA02A}" sibTransId="{0D8F54EF-6E03-4FF5-A86A-D41E8C1BED61}"/>
    <dgm:cxn modelId="{D12A14BF-319F-463A-B40B-8487CAEE4EC0}" type="presParOf" srcId="{DC66079C-9E35-4537-A5D0-A342873C1711}" destId="{A47FD398-858E-4A44-8533-027E3A806723}" srcOrd="0" destOrd="0" presId="urn:microsoft.com/office/officeart/2018/2/layout/IconVerticalSolidList"/>
    <dgm:cxn modelId="{CE5EBE15-6EB4-49BB-991C-4DB1021037BF}" type="presParOf" srcId="{A47FD398-858E-4A44-8533-027E3A806723}" destId="{DF9CDE8C-3032-4744-8C60-916735C27DDD}" srcOrd="0" destOrd="0" presId="urn:microsoft.com/office/officeart/2018/2/layout/IconVerticalSolidList"/>
    <dgm:cxn modelId="{B7CD88C5-8F43-4022-97F8-42008C362709}" type="presParOf" srcId="{A47FD398-858E-4A44-8533-027E3A806723}" destId="{35A66052-FB47-40D7-8386-6AFF16939871}" srcOrd="1" destOrd="0" presId="urn:microsoft.com/office/officeart/2018/2/layout/IconVerticalSolidList"/>
    <dgm:cxn modelId="{E6F3E650-0B07-49ED-B2C7-8C7FCA5EE072}" type="presParOf" srcId="{A47FD398-858E-4A44-8533-027E3A806723}" destId="{8980DC8B-FF31-4B9F-A148-175824CD6768}" srcOrd="2" destOrd="0" presId="urn:microsoft.com/office/officeart/2018/2/layout/IconVerticalSolidList"/>
    <dgm:cxn modelId="{E043CF5B-DB1A-4BE7-AB50-BAAD7D62A19F}" type="presParOf" srcId="{A47FD398-858E-4A44-8533-027E3A806723}" destId="{4D88C9BA-47A3-4209-AFF6-222EA6B4F2EA}" srcOrd="3" destOrd="0" presId="urn:microsoft.com/office/officeart/2018/2/layout/IconVerticalSolidList"/>
    <dgm:cxn modelId="{82E78887-98F5-4A81-A72A-415D9C24B95A}" type="presParOf" srcId="{DC66079C-9E35-4537-A5D0-A342873C1711}" destId="{F02E4300-D55C-4CF8-A4B2-ED51507FEED6}" srcOrd="1" destOrd="0" presId="urn:microsoft.com/office/officeart/2018/2/layout/IconVerticalSolidList"/>
    <dgm:cxn modelId="{E8DB47B5-D244-4BAF-9365-BD5FA08979C6}" type="presParOf" srcId="{DC66079C-9E35-4537-A5D0-A342873C1711}" destId="{B1EDE530-261A-44AB-9520-29A3076E9754}" srcOrd="2" destOrd="0" presId="urn:microsoft.com/office/officeart/2018/2/layout/IconVerticalSolidList"/>
    <dgm:cxn modelId="{62CE781D-4739-4902-A134-B1183A19D0F2}" type="presParOf" srcId="{B1EDE530-261A-44AB-9520-29A3076E9754}" destId="{C4CE04FE-F802-45D3-9F75-014E83EF9571}" srcOrd="0" destOrd="0" presId="urn:microsoft.com/office/officeart/2018/2/layout/IconVerticalSolidList"/>
    <dgm:cxn modelId="{612A47FE-F0B5-4537-95E4-02513EFE2318}" type="presParOf" srcId="{B1EDE530-261A-44AB-9520-29A3076E9754}" destId="{B8EEB2DC-07B8-4CE5-8551-6222CACEA0CD}" srcOrd="1" destOrd="0" presId="urn:microsoft.com/office/officeart/2018/2/layout/IconVerticalSolidList"/>
    <dgm:cxn modelId="{AED24F04-DE89-428E-9883-D175A83D825E}" type="presParOf" srcId="{B1EDE530-261A-44AB-9520-29A3076E9754}" destId="{943E9067-8E53-4C73-9E12-E0432AD58FDF}" srcOrd="2" destOrd="0" presId="urn:microsoft.com/office/officeart/2018/2/layout/IconVerticalSolidList"/>
    <dgm:cxn modelId="{30E21FD1-AE6E-4BDB-B73B-A12C45A72286}" type="presParOf" srcId="{B1EDE530-261A-44AB-9520-29A3076E9754}" destId="{78F65D1B-1511-4D24-A119-C8A166E00323}" srcOrd="3" destOrd="0" presId="urn:microsoft.com/office/officeart/2018/2/layout/IconVerticalSolidList"/>
    <dgm:cxn modelId="{78ED5519-6372-4D06-A929-FD74958DF4DD}" type="presParOf" srcId="{DC66079C-9E35-4537-A5D0-A342873C1711}" destId="{7F2277BD-2930-4AE2-B76B-1896CDE306F8}" srcOrd="3" destOrd="0" presId="urn:microsoft.com/office/officeart/2018/2/layout/IconVerticalSolidList"/>
    <dgm:cxn modelId="{B0F9F463-C3E7-47A3-A2A3-EC6A2045E0D3}" type="presParOf" srcId="{DC66079C-9E35-4537-A5D0-A342873C1711}" destId="{045CD898-907C-4CEB-A7F7-B6A03B5F8C8A}" srcOrd="4" destOrd="0" presId="urn:microsoft.com/office/officeart/2018/2/layout/IconVerticalSolidList"/>
    <dgm:cxn modelId="{B3EDBE87-20CF-4402-A445-9E63CC936829}" type="presParOf" srcId="{045CD898-907C-4CEB-A7F7-B6A03B5F8C8A}" destId="{862B77D2-EFEE-4F3D-B680-B01FDCC1292D}" srcOrd="0" destOrd="0" presId="urn:microsoft.com/office/officeart/2018/2/layout/IconVerticalSolidList"/>
    <dgm:cxn modelId="{78029083-9F71-406C-A4A7-038116081BF6}" type="presParOf" srcId="{045CD898-907C-4CEB-A7F7-B6A03B5F8C8A}" destId="{5F8A3154-FB9E-416D-A8CD-6AE22300A077}" srcOrd="1" destOrd="0" presId="urn:microsoft.com/office/officeart/2018/2/layout/IconVerticalSolidList"/>
    <dgm:cxn modelId="{FE174363-37AC-498A-8031-67BF902D1E53}" type="presParOf" srcId="{045CD898-907C-4CEB-A7F7-B6A03B5F8C8A}" destId="{695996A6-A75A-403F-9F17-DE89DCD683B1}" srcOrd="2" destOrd="0" presId="urn:microsoft.com/office/officeart/2018/2/layout/IconVerticalSolidList"/>
    <dgm:cxn modelId="{F62739AD-2074-4C70-80F1-F6A0B3D61472}" type="presParOf" srcId="{045CD898-907C-4CEB-A7F7-B6A03B5F8C8A}" destId="{CEA216E1-98F9-4D5A-98FF-05177CDCE64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1C248F-E72B-457D-AE3E-8DE463F05246}">
      <dsp:nvSpPr>
        <dsp:cNvPr id="0" name=""/>
        <dsp:cNvSpPr/>
      </dsp:nvSpPr>
      <dsp:spPr>
        <a:xfrm>
          <a:off x="0" y="3955008"/>
          <a:ext cx="10515600" cy="129812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dirty="0"/>
            <a:t>Behavior</a:t>
          </a:r>
          <a:r>
            <a:rPr lang="en-US" sz="2400" b="0" i="0" kern="1200" dirty="0"/>
            <a:t>: </a:t>
          </a:r>
          <a:r>
            <a:rPr lang="en-US" sz="2400" b="0" i="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JavaScript</a:t>
          </a:r>
          <a:endParaRPr lang="en-US" sz="2400" kern="1200" dirty="0"/>
        </a:p>
      </dsp:txBody>
      <dsp:txXfrm>
        <a:off x="0" y="3955008"/>
        <a:ext cx="10515600" cy="700985"/>
      </dsp:txXfrm>
    </dsp:sp>
    <dsp:sp modelId="{75F01F0F-2E9D-447F-828C-5258A711916C}">
      <dsp:nvSpPr>
        <dsp:cNvPr id="0" name=""/>
        <dsp:cNvSpPr/>
      </dsp:nvSpPr>
      <dsp:spPr>
        <a:xfrm>
          <a:off x="0" y="4630031"/>
          <a:ext cx="2628899" cy="59713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t>Asynchronous JavaScript and XML (</a:t>
          </a:r>
          <a:r>
            <a:rPr lang="en-US" sz="1800" b="0" i="0" kern="1200" dirty="0">
              <a:hlinkClick xmlns:r="http://schemas.openxmlformats.org/officeDocument/2006/relationships" r:id="rId2"/>
            </a:rPr>
            <a:t>AJAX</a:t>
          </a:r>
          <a:r>
            <a:rPr lang="en-US" sz="1800" b="0" i="0" kern="1200" dirty="0"/>
            <a:t>)</a:t>
          </a:r>
          <a:endParaRPr lang="en-US" sz="1800" kern="1200" dirty="0"/>
        </a:p>
      </dsp:txBody>
      <dsp:txXfrm>
        <a:off x="0" y="4630031"/>
        <a:ext cx="2628899" cy="597136"/>
      </dsp:txXfrm>
    </dsp:sp>
    <dsp:sp modelId="{3D6DB9B4-A8DB-493B-8AF8-130B66960F1F}">
      <dsp:nvSpPr>
        <dsp:cNvPr id="0" name=""/>
        <dsp:cNvSpPr/>
      </dsp:nvSpPr>
      <dsp:spPr>
        <a:xfrm>
          <a:off x="2628900" y="4630031"/>
          <a:ext cx="2628899" cy="597136"/>
        </a:xfrm>
        <a:prstGeom prst="rect">
          <a:avLst/>
        </a:prstGeom>
        <a:solidFill>
          <a:schemeClr val="accent2">
            <a:tint val="40000"/>
            <a:alpha val="90000"/>
            <a:hueOff val="2042907"/>
            <a:satOff val="0"/>
            <a:lumOff val="790"/>
            <a:alphaOff val="0"/>
          </a:schemeClr>
        </a:solidFill>
        <a:ln w="12700" cap="flat" cmpd="sng" algn="ctr">
          <a:solidFill>
            <a:schemeClr val="accent2">
              <a:tint val="40000"/>
              <a:alpha val="90000"/>
              <a:hueOff val="2042907"/>
              <a:satOff val="0"/>
              <a:lumOff val="7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t>JavaScript Object Notation (</a:t>
          </a:r>
          <a:r>
            <a:rPr lang="en-US" sz="1800" b="0" i="0" kern="1200" dirty="0">
              <a:hlinkClick xmlns:r="http://schemas.openxmlformats.org/officeDocument/2006/relationships" r:id="rId3"/>
            </a:rPr>
            <a:t>JSON</a:t>
          </a:r>
          <a:r>
            <a:rPr lang="en-US" sz="1800" b="0" i="0" kern="1200" dirty="0"/>
            <a:t>)</a:t>
          </a:r>
          <a:endParaRPr lang="en-US" sz="1800" kern="1200" dirty="0"/>
        </a:p>
      </dsp:txBody>
      <dsp:txXfrm>
        <a:off x="2628900" y="4630031"/>
        <a:ext cx="2628899" cy="597136"/>
      </dsp:txXfrm>
    </dsp:sp>
    <dsp:sp modelId="{3A7989B2-9D2B-4B2F-B117-25DFB97970CF}">
      <dsp:nvSpPr>
        <dsp:cNvPr id="0" name=""/>
        <dsp:cNvSpPr/>
      </dsp:nvSpPr>
      <dsp:spPr>
        <a:xfrm>
          <a:off x="5257800" y="4630031"/>
          <a:ext cx="2628899" cy="597136"/>
        </a:xfrm>
        <a:prstGeom prst="rect">
          <a:avLst/>
        </a:prstGeom>
        <a:solidFill>
          <a:schemeClr val="accent2">
            <a:tint val="40000"/>
            <a:alpha val="90000"/>
            <a:hueOff val="4085813"/>
            <a:satOff val="0"/>
            <a:lumOff val="1580"/>
            <a:alphaOff val="0"/>
          </a:schemeClr>
        </a:solidFill>
        <a:ln w="12700" cap="flat" cmpd="sng" algn="ctr">
          <a:solidFill>
            <a:schemeClr val="accent2">
              <a:tint val="40000"/>
              <a:alpha val="90000"/>
              <a:hueOff val="4085813"/>
              <a:satOff val="0"/>
              <a:lumOff val="158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t>PHP Hypertext Processor (</a:t>
          </a:r>
          <a:r>
            <a:rPr lang="en-US" sz="1800" b="0" i="0" kern="1200" dirty="0">
              <a:hlinkClick xmlns:r="http://schemas.openxmlformats.org/officeDocument/2006/relationships" r:id="rId4"/>
            </a:rPr>
            <a:t>PHP</a:t>
          </a:r>
          <a:r>
            <a:rPr lang="en-US" sz="1800" b="0" i="0" kern="1200" dirty="0"/>
            <a:t>)</a:t>
          </a:r>
          <a:endParaRPr lang="en-US" sz="1800" kern="1200" dirty="0"/>
        </a:p>
      </dsp:txBody>
      <dsp:txXfrm>
        <a:off x="5257800" y="4630031"/>
        <a:ext cx="2628899" cy="597136"/>
      </dsp:txXfrm>
    </dsp:sp>
    <dsp:sp modelId="{8ED6DD62-53E4-4A2C-8FEB-1D145648A03F}">
      <dsp:nvSpPr>
        <dsp:cNvPr id="0" name=""/>
        <dsp:cNvSpPr/>
      </dsp:nvSpPr>
      <dsp:spPr>
        <a:xfrm>
          <a:off x="7886700" y="4630031"/>
          <a:ext cx="2628899" cy="597136"/>
        </a:xfrm>
        <a:prstGeom prst="rect">
          <a:avLst/>
        </a:prstGeom>
        <a:solidFill>
          <a:schemeClr val="accent2">
            <a:tint val="40000"/>
            <a:alpha val="90000"/>
            <a:hueOff val="6128719"/>
            <a:satOff val="0"/>
            <a:lumOff val="2370"/>
            <a:alphaOff val="0"/>
          </a:schemeClr>
        </a:solidFill>
        <a:ln w="12700" cap="flat" cmpd="sng" algn="ctr">
          <a:solidFill>
            <a:schemeClr val="accent2">
              <a:tint val="40000"/>
              <a:alpha val="90000"/>
              <a:hueOff val="6128719"/>
              <a:satOff val="0"/>
              <a:lumOff val="237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22860" rIns="128016" bIns="22860" numCol="1" spcCol="1270" anchor="ctr" anchorCtr="0">
          <a:noAutofit/>
        </a:bodyPr>
        <a:lstStyle/>
        <a:p>
          <a:pPr marL="0" lvl="0" indent="0" algn="ctr" defTabSz="800100">
            <a:lnSpc>
              <a:spcPct val="90000"/>
            </a:lnSpc>
            <a:spcBef>
              <a:spcPct val="0"/>
            </a:spcBef>
            <a:spcAft>
              <a:spcPct val="35000"/>
            </a:spcAft>
            <a:buNone/>
          </a:pPr>
          <a:r>
            <a:rPr lang="en-US" sz="1800" b="0" i="0" kern="1200" dirty="0"/>
            <a:t>Structured Query Language (</a:t>
          </a:r>
          <a:r>
            <a:rPr lang="en-US" sz="1800" b="0" i="0" kern="1200" dirty="0">
              <a:hlinkClick xmlns:r="http://schemas.openxmlformats.org/officeDocument/2006/relationships" r:id="rId5"/>
            </a:rPr>
            <a:t>SQL</a:t>
          </a:r>
          <a:r>
            <a:rPr lang="en-US" sz="1800" b="0" i="0" kern="1200" dirty="0"/>
            <a:t>)</a:t>
          </a:r>
          <a:endParaRPr lang="en-US" sz="1800" kern="1200" dirty="0"/>
        </a:p>
      </dsp:txBody>
      <dsp:txXfrm>
        <a:off x="7886700" y="4630031"/>
        <a:ext cx="2628899" cy="597136"/>
      </dsp:txXfrm>
    </dsp:sp>
    <dsp:sp modelId="{83674FD1-0EA3-4A99-9CA4-85F39C0C4FA5}">
      <dsp:nvSpPr>
        <dsp:cNvPr id="0" name=""/>
        <dsp:cNvSpPr/>
      </dsp:nvSpPr>
      <dsp:spPr>
        <a:xfrm rot="10800000">
          <a:off x="0" y="1977968"/>
          <a:ext cx="10515600" cy="1996511"/>
        </a:xfrm>
        <a:prstGeom prst="upArrowCallout">
          <a:avLst/>
        </a:prstGeom>
        <a:solidFill>
          <a:schemeClr val="accent2">
            <a:hueOff val="3081649"/>
            <a:satOff val="0"/>
            <a:lumOff val="9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dirty="0"/>
            <a:t>Style</a:t>
          </a:r>
          <a:r>
            <a:rPr lang="en-US" sz="2400" b="0" i="0" kern="1200" dirty="0"/>
            <a:t>: Cascading Style Sheets (</a:t>
          </a:r>
          <a:r>
            <a:rPr lang="en-US" sz="2400" b="0" i="0" kern="1200" dirty="0">
              <a:hlinkClick xmlns:r="http://schemas.openxmlformats.org/officeDocument/2006/relationships" r:id="rId6"/>
            </a:rPr>
            <a:t>CSS</a:t>
          </a:r>
          <a:r>
            <a:rPr lang="en-US" sz="2400" b="0" i="0" kern="1200" dirty="0"/>
            <a:t>)</a:t>
          </a:r>
          <a:endParaRPr lang="en-US" sz="2400" kern="1200" dirty="0"/>
        </a:p>
      </dsp:txBody>
      <dsp:txXfrm rot="10800000">
        <a:off x="0" y="1977968"/>
        <a:ext cx="10515600" cy="1297273"/>
      </dsp:txXfrm>
    </dsp:sp>
    <dsp:sp modelId="{4BB6BF5A-4D95-487E-92A6-52906DA2E095}">
      <dsp:nvSpPr>
        <dsp:cNvPr id="0" name=""/>
        <dsp:cNvSpPr/>
      </dsp:nvSpPr>
      <dsp:spPr>
        <a:xfrm rot="10800000">
          <a:off x="0" y="928"/>
          <a:ext cx="10515600" cy="1996511"/>
        </a:xfrm>
        <a:prstGeom prst="upArrowCallout">
          <a:avLst/>
        </a:prstGeom>
        <a:solidFill>
          <a:schemeClr val="accent2">
            <a:hueOff val="6163298"/>
            <a:satOff val="0"/>
            <a:lumOff val="1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i="0" kern="1200" dirty="0"/>
            <a:t>Content </a:t>
          </a:r>
          <a:r>
            <a:rPr lang="en-US" sz="2400" b="1" i="0" kern="1200"/>
            <a:t>and Structure</a:t>
          </a:r>
          <a:r>
            <a:rPr lang="en-US" sz="2400" b="0" i="0" kern="1200"/>
            <a:t>: </a:t>
          </a:r>
          <a:r>
            <a:rPr lang="en-US" sz="2400" b="0" i="0" kern="1200" dirty="0"/>
            <a:t>Hypertext Markup Language (</a:t>
          </a:r>
          <a:r>
            <a:rPr lang="en-US" sz="2400" b="0" i="0" kern="1200" dirty="0">
              <a:hlinkClick xmlns:r="http://schemas.openxmlformats.org/officeDocument/2006/relationships" r:id="rId7"/>
            </a:rPr>
            <a:t>HTML</a:t>
          </a:r>
          <a:r>
            <a:rPr lang="en-US" sz="2400" b="0" i="0" kern="1200" dirty="0"/>
            <a:t>)</a:t>
          </a:r>
          <a:endParaRPr lang="en-US" sz="2400" kern="1200" dirty="0"/>
        </a:p>
      </dsp:txBody>
      <dsp:txXfrm rot="10800000">
        <a:off x="0" y="928"/>
        <a:ext cx="10515600" cy="12972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CFD992-7792-47C0-8002-579E3766CE03}">
      <dsp:nvSpPr>
        <dsp:cNvPr id="0" name=""/>
        <dsp:cNvSpPr/>
      </dsp:nvSpPr>
      <dsp:spPr>
        <a:xfrm>
          <a:off x="1963800" y="62131"/>
          <a:ext cx="1512000" cy="1512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065F68C-6B79-4921-92EA-99C8262B7C91}">
      <dsp:nvSpPr>
        <dsp:cNvPr id="0" name=""/>
        <dsp:cNvSpPr/>
      </dsp:nvSpPr>
      <dsp:spPr>
        <a:xfrm>
          <a:off x="559800" y="175589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i="0" kern="1200">
              <a:hlinkClick xmlns:r="http://schemas.openxmlformats.org/officeDocument/2006/relationships" r:id="rId3"/>
            </a:rPr>
            <a:t>Web server</a:t>
          </a:r>
          <a:endParaRPr lang="en-US" sz="3600" kern="1200"/>
        </a:p>
      </dsp:txBody>
      <dsp:txXfrm>
        <a:off x="559800" y="1755895"/>
        <a:ext cx="4320000" cy="648000"/>
      </dsp:txXfrm>
    </dsp:sp>
    <dsp:sp modelId="{5EAC4349-040F-4E24-A24C-92CF7DF1021B}">
      <dsp:nvSpPr>
        <dsp:cNvPr id="0" name=""/>
        <dsp:cNvSpPr/>
      </dsp:nvSpPr>
      <dsp:spPr>
        <a:xfrm>
          <a:off x="559800" y="2488437"/>
          <a:ext cx="4320000" cy="180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hlinkClick xmlns:r="http://schemas.openxmlformats.org/officeDocument/2006/relationships" r:id="rId4"/>
            </a:rPr>
            <a:t>Apache</a:t>
          </a:r>
          <a:endParaRPr lang="en-US" sz="1700" kern="1200"/>
        </a:p>
        <a:p>
          <a:pPr marL="0" lvl="0" indent="0" algn="ctr" defTabSz="755650">
            <a:lnSpc>
              <a:spcPct val="100000"/>
            </a:lnSpc>
            <a:spcBef>
              <a:spcPct val="0"/>
            </a:spcBef>
            <a:spcAft>
              <a:spcPct val="35000"/>
            </a:spcAft>
            <a:buNone/>
          </a:pPr>
          <a:r>
            <a:rPr lang="en-US" sz="1700" b="0" i="0" kern="1200"/>
            <a:t>Microsoft Internet Information Server (IIS) </a:t>
          </a:r>
        </a:p>
        <a:p>
          <a:pPr marL="0" lvl="0" indent="0" algn="ctr" defTabSz="755650">
            <a:lnSpc>
              <a:spcPct val="100000"/>
            </a:lnSpc>
            <a:spcBef>
              <a:spcPct val="0"/>
            </a:spcBef>
            <a:spcAft>
              <a:spcPct val="35000"/>
            </a:spcAft>
            <a:buNone/>
          </a:pPr>
          <a:r>
            <a:rPr lang="en-US" sz="1700" b="0" i="0" kern="1200"/>
            <a:t>      (</a:t>
          </a:r>
          <a:r>
            <a:rPr lang="en-US" sz="1700" b="0" i="0" kern="1200">
              <a:hlinkClick xmlns:r="http://schemas.openxmlformats.org/officeDocument/2006/relationships" r:id="rId5"/>
            </a:rPr>
            <a:t>part of windows</a:t>
          </a:r>
          <a:r>
            <a:rPr lang="en-US" sz="1700" b="0" i="0" kern="1200"/>
            <a:t>)</a:t>
          </a:r>
          <a:endParaRPr lang="en-US" sz="1700" kern="1200"/>
        </a:p>
        <a:p>
          <a:pPr marL="0" lvl="0" indent="0" algn="ctr" defTabSz="755650">
            <a:lnSpc>
              <a:spcPct val="100000"/>
            </a:lnSpc>
            <a:spcBef>
              <a:spcPct val="0"/>
            </a:spcBef>
            <a:spcAft>
              <a:spcPct val="35000"/>
            </a:spcAft>
            <a:buNone/>
          </a:pPr>
          <a:r>
            <a:rPr lang="en-US" sz="1700" b="0" i="0" kern="1200">
              <a:hlinkClick xmlns:r="http://schemas.openxmlformats.org/officeDocument/2006/relationships" r:id="rId6"/>
            </a:rPr>
            <a:t>NGINX</a:t>
          </a:r>
          <a:endParaRPr lang="en-US" sz="1700" kern="1200"/>
        </a:p>
      </dsp:txBody>
      <dsp:txXfrm>
        <a:off x="559800" y="2488437"/>
        <a:ext cx="4320000" cy="1800768"/>
      </dsp:txXfrm>
    </dsp:sp>
    <dsp:sp modelId="{898D03D8-E183-4F68-9169-270190213B51}">
      <dsp:nvSpPr>
        <dsp:cNvPr id="0" name=""/>
        <dsp:cNvSpPr/>
      </dsp:nvSpPr>
      <dsp:spPr>
        <a:xfrm>
          <a:off x="7039800" y="62131"/>
          <a:ext cx="1512000" cy="1512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FB33E5-930E-41CD-81A4-567E4788E396}">
      <dsp:nvSpPr>
        <dsp:cNvPr id="0" name=""/>
        <dsp:cNvSpPr/>
      </dsp:nvSpPr>
      <dsp:spPr>
        <a:xfrm>
          <a:off x="5635800" y="1755895"/>
          <a:ext cx="4320000" cy="648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600200">
            <a:lnSpc>
              <a:spcPct val="100000"/>
            </a:lnSpc>
            <a:spcBef>
              <a:spcPct val="0"/>
            </a:spcBef>
            <a:spcAft>
              <a:spcPct val="35000"/>
            </a:spcAft>
            <a:buNone/>
            <a:defRPr b="1"/>
          </a:pPr>
          <a:r>
            <a:rPr lang="en-US" sz="3600" b="0" i="0" kern="1200" dirty="0">
              <a:hlinkClick xmlns:r="http://schemas.openxmlformats.org/officeDocument/2006/relationships" r:id="rId9"/>
            </a:rPr>
            <a:t>Web browser</a:t>
          </a:r>
          <a:endParaRPr lang="en-US" sz="3600" kern="1200" dirty="0"/>
        </a:p>
      </dsp:txBody>
      <dsp:txXfrm>
        <a:off x="5635800" y="1755895"/>
        <a:ext cx="4320000" cy="648000"/>
      </dsp:txXfrm>
    </dsp:sp>
    <dsp:sp modelId="{4423D75E-06C6-4B22-8441-281CC7BCC0F1}">
      <dsp:nvSpPr>
        <dsp:cNvPr id="0" name=""/>
        <dsp:cNvSpPr/>
      </dsp:nvSpPr>
      <dsp:spPr>
        <a:xfrm>
          <a:off x="5635800" y="2488437"/>
          <a:ext cx="4320000" cy="18007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b="0" i="0" kern="1200">
              <a:hlinkClick xmlns:r="http://schemas.openxmlformats.org/officeDocument/2006/relationships" r:id="rId10"/>
            </a:rPr>
            <a:t>Mozilla Firefox</a:t>
          </a:r>
          <a:endParaRPr lang="en-US" sz="1700" kern="1200"/>
        </a:p>
        <a:p>
          <a:pPr marL="0" lvl="0" indent="0" algn="ctr" defTabSz="755650">
            <a:lnSpc>
              <a:spcPct val="100000"/>
            </a:lnSpc>
            <a:spcBef>
              <a:spcPct val="0"/>
            </a:spcBef>
            <a:spcAft>
              <a:spcPct val="35000"/>
            </a:spcAft>
            <a:buNone/>
          </a:pPr>
          <a:r>
            <a:rPr lang="en-US" sz="1700" b="0" i="0" kern="1200">
              <a:hlinkClick xmlns:r="http://schemas.openxmlformats.org/officeDocument/2006/relationships" r:id="rId11"/>
            </a:rPr>
            <a:t>Google Chrome</a:t>
          </a:r>
          <a:endParaRPr lang="en-US" sz="1700" kern="1200"/>
        </a:p>
        <a:p>
          <a:pPr marL="0" lvl="0" indent="0" algn="ctr" defTabSz="755650">
            <a:lnSpc>
              <a:spcPct val="100000"/>
            </a:lnSpc>
            <a:spcBef>
              <a:spcPct val="0"/>
            </a:spcBef>
            <a:spcAft>
              <a:spcPct val="35000"/>
            </a:spcAft>
            <a:buNone/>
          </a:pPr>
          <a:r>
            <a:rPr lang="en-US" sz="1700" b="0" i="0" kern="1200"/>
            <a:t>Microsoft </a:t>
          </a:r>
          <a:r>
            <a:rPr lang="en-US" sz="1700" b="0" i="0" kern="1200">
              <a:hlinkClick xmlns:r="http://schemas.openxmlformats.org/officeDocument/2006/relationships" r:id="rId12"/>
            </a:rPr>
            <a:t>Internet Explorer</a:t>
          </a:r>
          <a:r>
            <a:rPr lang="en-US" sz="1700" b="0" i="0" kern="1200"/>
            <a:t> (IE) and </a:t>
          </a:r>
          <a:r>
            <a:rPr lang="en-US" sz="1700" b="0" i="0" kern="1200">
              <a:hlinkClick xmlns:r="http://schemas.openxmlformats.org/officeDocument/2006/relationships" r:id="rId13"/>
            </a:rPr>
            <a:t>Edge</a:t>
          </a:r>
          <a:endParaRPr lang="en-US" sz="1700" kern="1200"/>
        </a:p>
        <a:p>
          <a:pPr marL="0" lvl="0" indent="0" algn="ctr" defTabSz="755650">
            <a:lnSpc>
              <a:spcPct val="100000"/>
            </a:lnSpc>
            <a:spcBef>
              <a:spcPct val="0"/>
            </a:spcBef>
            <a:spcAft>
              <a:spcPct val="35000"/>
            </a:spcAft>
            <a:buNone/>
          </a:pPr>
          <a:r>
            <a:rPr lang="en-US" sz="1700" b="0" i="0" kern="1200"/>
            <a:t>Apple </a:t>
          </a:r>
          <a:r>
            <a:rPr lang="en-US" sz="1700" b="0" i="0" kern="1200">
              <a:hlinkClick xmlns:r="http://schemas.openxmlformats.org/officeDocument/2006/relationships" r:id="rId14"/>
            </a:rPr>
            <a:t>Safari</a:t>
          </a:r>
          <a:endParaRPr lang="en-US" sz="1700" kern="1200"/>
        </a:p>
        <a:p>
          <a:pPr marL="0" lvl="0" indent="0" algn="ctr" defTabSz="755650">
            <a:lnSpc>
              <a:spcPct val="100000"/>
            </a:lnSpc>
            <a:spcBef>
              <a:spcPct val="0"/>
            </a:spcBef>
            <a:spcAft>
              <a:spcPct val="35000"/>
            </a:spcAft>
            <a:buNone/>
          </a:pPr>
          <a:r>
            <a:rPr lang="en-US" sz="1700" b="0" i="0" kern="1200">
              <a:hlinkClick xmlns:r="http://schemas.openxmlformats.org/officeDocument/2006/relationships" r:id="rId15"/>
            </a:rPr>
            <a:t>Opera</a:t>
          </a:r>
          <a:endParaRPr lang="en-US" sz="1700" kern="1200"/>
        </a:p>
      </dsp:txBody>
      <dsp:txXfrm>
        <a:off x="5635800" y="2488437"/>
        <a:ext cx="4320000" cy="18007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9CDE8C-3032-4744-8C60-916735C27DDD}">
      <dsp:nvSpPr>
        <dsp:cNvPr id="0" name=""/>
        <dsp:cNvSpPr/>
      </dsp:nvSpPr>
      <dsp:spPr>
        <a:xfrm>
          <a:off x="0" y="531"/>
          <a:ext cx="822007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A66052-FB47-40D7-8386-6AFF16939871}">
      <dsp:nvSpPr>
        <dsp:cNvPr id="0" name=""/>
        <dsp:cNvSpPr/>
      </dsp:nvSpPr>
      <dsp:spPr>
        <a:xfrm>
          <a:off x="53103" y="149139"/>
          <a:ext cx="1329384" cy="945719"/>
        </a:xfrm>
        <a:prstGeom prst="rect">
          <a:avLst/>
        </a:prstGeom>
        <a:blipFill rotWithShape="1">
          <a:blip xmlns:r="http://schemas.openxmlformats.org/officeDocument/2006/relationships" r:embed="rId1"/>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88C9BA-47A3-4209-AFF6-222EA6B4F2EA}">
      <dsp:nvSpPr>
        <dsp:cNvPr id="0" name=""/>
        <dsp:cNvSpPr/>
      </dsp:nvSpPr>
      <dsp:spPr>
        <a:xfrm>
          <a:off x="1435590" y="531"/>
          <a:ext cx="678448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Internet Engineering Task Force (IETF)</a:t>
          </a:r>
        </a:p>
      </dsp:txBody>
      <dsp:txXfrm>
        <a:off x="1435590" y="531"/>
        <a:ext cx="6784484" cy="1242935"/>
      </dsp:txXfrm>
    </dsp:sp>
    <dsp:sp modelId="{C4CE04FE-F802-45D3-9F75-014E83EF9571}">
      <dsp:nvSpPr>
        <dsp:cNvPr id="0" name=""/>
        <dsp:cNvSpPr/>
      </dsp:nvSpPr>
      <dsp:spPr>
        <a:xfrm>
          <a:off x="0" y="1554201"/>
          <a:ext cx="822007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EEB2DC-07B8-4CE5-8551-6222CACEA0CD}">
      <dsp:nvSpPr>
        <dsp:cNvPr id="0" name=""/>
        <dsp:cNvSpPr/>
      </dsp:nvSpPr>
      <dsp:spPr>
        <a:xfrm>
          <a:off x="375988" y="1833861"/>
          <a:ext cx="683614" cy="683614"/>
        </a:xfrm>
        <a:prstGeom prst="rect">
          <a:avLst/>
        </a:prstGeom>
        <a:blipFill rotWithShape="1">
          <a:blip xmlns:r="http://schemas.openxmlformats.org/officeDocument/2006/relationships" r:embed="rId2"/>
          <a:srcRect/>
          <a:stretch>
            <a:fillRect l="-18000" r="-1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F65D1B-1511-4D24-A119-C8A166E00323}">
      <dsp:nvSpPr>
        <dsp:cNvPr id="0" name=""/>
        <dsp:cNvSpPr/>
      </dsp:nvSpPr>
      <dsp:spPr>
        <a:xfrm>
          <a:off x="1435590" y="1554201"/>
          <a:ext cx="678448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a:t>Internet Corporation for Assigned Names and Numbers (ICANN):</a:t>
          </a:r>
        </a:p>
      </dsp:txBody>
      <dsp:txXfrm>
        <a:off x="1435590" y="1554201"/>
        <a:ext cx="6784484" cy="1242935"/>
      </dsp:txXfrm>
    </dsp:sp>
    <dsp:sp modelId="{862B77D2-EFEE-4F3D-B680-B01FDCC1292D}">
      <dsp:nvSpPr>
        <dsp:cNvPr id="0" name=""/>
        <dsp:cNvSpPr/>
      </dsp:nvSpPr>
      <dsp:spPr>
        <a:xfrm>
          <a:off x="0" y="3107870"/>
          <a:ext cx="8220075" cy="1242935"/>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8A3154-FB9E-416D-A8CD-6AE22300A077}">
      <dsp:nvSpPr>
        <dsp:cNvPr id="0" name=""/>
        <dsp:cNvSpPr/>
      </dsp:nvSpPr>
      <dsp:spPr>
        <a:xfrm>
          <a:off x="375988" y="338753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A216E1-98F9-4D5A-98FF-05177CDCE64C}">
      <dsp:nvSpPr>
        <dsp:cNvPr id="0" name=""/>
        <dsp:cNvSpPr/>
      </dsp:nvSpPr>
      <dsp:spPr>
        <a:xfrm>
          <a:off x="1435590" y="3107870"/>
          <a:ext cx="6784484"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endParaRPr lang="en-US" sz="2500" kern="1200" dirty="0"/>
        </a:p>
      </dsp:txBody>
      <dsp:txXfrm>
        <a:off x="1435590" y="3107870"/>
        <a:ext cx="6784484" cy="12429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94D015-2F49-407A-93B2-E6AFD84197F3}"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718F01-8A01-48B3-A111-192C6EC36F22}" type="slidenum">
              <a:rPr lang="en-US" smtClean="0"/>
              <a:t>‹#›</a:t>
            </a:fld>
            <a:endParaRPr lang="en-US"/>
          </a:p>
        </p:txBody>
      </p:sp>
    </p:spTree>
    <p:extLst>
      <p:ext uri="{BB962C8B-B14F-4D97-AF65-F5344CB8AC3E}">
        <p14:creationId xmlns:p14="http://schemas.microsoft.com/office/powerpoint/2010/main" val="24746903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n.wikipedia.org/wiki/Ur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en.wikipedia.org/wiki/Http_protocol"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PHP" TargetMode="External"/><Relationship Id="rId3" Type="http://schemas.openxmlformats.org/officeDocument/2006/relationships/hyperlink" Target="https://en.wikipedia.org/wiki/HTML" TargetMode="External"/><Relationship Id="rId7" Type="http://schemas.openxmlformats.org/officeDocument/2006/relationships/hyperlink" Target="https://en.wikipedia.org/wiki/JSON"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en.wikipedia.org/wiki/Ajax_(programming)" TargetMode="External"/><Relationship Id="rId5" Type="http://schemas.openxmlformats.org/officeDocument/2006/relationships/hyperlink" Target="https://en.wikipedia.org/wiki/javascript" TargetMode="External"/><Relationship Id="rId4" Type="http://schemas.openxmlformats.org/officeDocument/2006/relationships/hyperlink" Target="https://en.wikipedia.org/wiki/CSS" TargetMode="External"/><Relationship Id="rId9" Type="http://schemas.openxmlformats.org/officeDocument/2006/relationships/hyperlink" Target="https://en.wikipedia.org/wiki/SQ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www.getfirefox.com/" TargetMode="External"/><Relationship Id="rId13" Type="http://schemas.openxmlformats.org/officeDocument/2006/relationships/hyperlink" Target="http://www.opera.com/" TargetMode="External"/><Relationship Id="rId3" Type="http://schemas.openxmlformats.org/officeDocument/2006/relationships/hyperlink" Target="https://en.wikipedia.org/wiki/web_server" TargetMode="External"/><Relationship Id="rId7" Type="http://schemas.openxmlformats.org/officeDocument/2006/relationships/hyperlink" Target="https://en.wikipedia.org/wiki/web_browser" TargetMode="External"/><Relationship Id="rId12" Type="http://schemas.openxmlformats.org/officeDocument/2006/relationships/hyperlink" Target="http://www.apple.com/safari/"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nginx.com/resources/wiki/" TargetMode="External"/><Relationship Id="rId11" Type="http://schemas.openxmlformats.org/officeDocument/2006/relationships/hyperlink" Target="https://en.wikipedia.org/wiki/Microsoft_Edge" TargetMode="External"/><Relationship Id="rId5" Type="http://schemas.openxmlformats.org/officeDocument/2006/relationships/hyperlink" Target="https://www.iis.net/" TargetMode="External"/><Relationship Id="rId10" Type="http://schemas.openxmlformats.org/officeDocument/2006/relationships/hyperlink" Target="https://en.wikipedia.org/wiki/Internet_Explorer" TargetMode="External"/><Relationship Id="rId4" Type="http://schemas.openxmlformats.org/officeDocument/2006/relationships/hyperlink" Target="http://www.apache.org/" TargetMode="External"/><Relationship Id="rId9" Type="http://schemas.openxmlformats.org/officeDocument/2006/relationships/hyperlink" Target="http://www.google.com/chrom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18F01-8A01-48B3-A111-192C6EC36F22}" type="slidenum">
              <a:rPr lang="en-US" smtClean="0"/>
              <a:t>1</a:t>
            </a:fld>
            <a:endParaRPr lang="en-US"/>
          </a:p>
        </p:txBody>
      </p:sp>
    </p:spTree>
    <p:extLst>
      <p:ext uri="{BB962C8B-B14F-4D97-AF65-F5344CB8AC3E}">
        <p14:creationId xmlns:p14="http://schemas.microsoft.com/office/powerpoint/2010/main" val="1724096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r>
              <a:rPr lang="en-US" sz="800" b="0" i="0" dirty="0">
                <a:solidFill>
                  <a:srgbClr val="222222"/>
                </a:solidFill>
                <a:effectLst/>
                <a:latin typeface="Source Sans Pro" panose="020B0503030403020204" pitchFamily="34" charset="0"/>
              </a:rPr>
              <a:t>The Internet describes all the interconnected devices that use the "internet protocol." The World Wide Web is the subset of the Internet that uses the HTTP and HTTPS protocols, mostly to transmit "webpages.“</a:t>
            </a:r>
          </a:p>
          <a:p>
            <a:endParaRPr lang="en-US" sz="800" dirty="0">
              <a:solidFill>
                <a:srgbClr val="222222"/>
              </a:solidFill>
              <a:latin typeface="Source Sans Pro" panose="020B0503030403020204" pitchFamily="34" charset="0"/>
            </a:endParaRPr>
          </a:p>
          <a:p>
            <a:pPr algn="l" fontAlgn="base"/>
            <a:br>
              <a:rPr lang="en-US" sz="800" b="1" i="0" dirty="0">
                <a:solidFill>
                  <a:srgbClr val="222222"/>
                </a:solidFill>
                <a:effectLst/>
                <a:latin typeface="Source Sans Pro" panose="020B0503030403020204" pitchFamily="34" charset="0"/>
              </a:rPr>
            </a:br>
            <a:r>
              <a:rPr lang="en-US" sz="800" b="1" i="0" dirty="0">
                <a:solidFill>
                  <a:srgbClr val="222222"/>
                </a:solidFill>
                <a:effectLst/>
                <a:latin typeface="Source Sans Pro" panose="020B0503030403020204" pitchFamily="34" charset="0"/>
              </a:rPr>
              <a:t>Uniform Resource Locator (</a:t>
            </a:r>
            <a:r>
              <a:rPr lang="en-US" sz="800" b="1" i="0" u="none" strike="noStrike" dirty="0">
                <a:solidFill>
                  <a:srgbClr val="2A76DD"/>
                </a:solidFill>
                <a:effectLst/>
                <a:latin typeface="Source Sans Pro" panose="020B0503030403020204" pitchFamily="34" charset="0"/>
                <a:hlinkClick r:id="rId3"/>
              </a:rPr>
              <a:t>URL</a:t>
            </a:r>
            <a:r>
              <a:rPr lang="en-US" sz="800" b="1" i="0" dirty="0">
                <a:solidFill>
                  <a:srgbClr val="222222"/>
                </a:solidFill>
                <a:effectLst/>
                <a:latin typeface="Source Sans Pro" panose="020B0503030403020204" pitchFamily="34" charset="0"/>
              </a:rPr>
              <a:t>)</a:t>
            </a:r>
          </a:p>
          <a:p>
            <a:pPr algn="l" fontAlgn="base">
              <a:spcBef>
                <a:spcPts val="500"/>
              </a:spcBef>
              <a:spcAft>
                <a:spcPts val="500"/>
              </a:spcAft>
            </a:pPr>
            <a:r>
              <a:rPr lang="en-US" sz="800" b="0" i="0" dirty="0">
                <a:solidFill>
                  <a:srgbClr val="222222"/>
                </a:solidFill>
                <a:effectLst/>
                <a:latin typeface="Source Sans Pro" panose="020B0503030403020204" pitchFamily="34" charset="0"/>
              </a:rPr>
              <a:t>An identifier for the location of a document on a web site</a:t>
            </a:r>
          </a:p>
          <a:p>
            <a:pPr algn="l" fontAlgn="base">
              <a:spcBef>
                <a:spcPts val="500"/>
              </a:spcBef>
              <a:spcAft>
                <a:spcPts val="500"/>
              </a:spcAft>
            </a:pPr>
            <a:r>
              <a:rPr lang="en-US" sz="800" b="0" i="0" dirty="0">
                <a:solidFill>
                  <a:srgbClr val="222222"/>
                </a:solidFill>
                <a:effectLst/>
                <a:latin typeface="Source Sans Pro" panose="020B0503030403020204" pitchFamily="34" charset="0"/>
              </a:rPr>
              <a:t>Upon entering this URL into the browser, it would:</a:t>
            </a:r>
          </a:p>
          <a:p>
            <a:pPr algn="l" fontAlgn="base">
              <a:spcBef>
                <a:spcPts val="500"/>
              </a:spcBef>
              <a:spcAft>
                <a:spcPts val="500"/>
              </a:spcAft>
              <a:buFont typeface="Arial" panose="020B0604020202020204" pitchFamily="34" charset="0"/>
              <a:buChar char="•"/>
            </a:pPr>
            <a:r>
              <a:rPr lang="en-US" sz="800" b="0" i="0" dirty="0">
                <a:solidFill>
                  <a:srgbClr val="222222"/>
                </a:solidFill>
                <a:effectLst/>
                <a:latin typeface="inherit"/>
              </a:rPr>
              <a:t>Ask the "DNS" server for the IP address of courses.cs.washington.edu</a:t>
            </a:r>
          </a:p>
          <a:p>
            <a:pPr algn="l" fontAlgn="base">
              <a:spcBef>
                <a:spcPts val="500"/>
              </a:spcBef>
              <a:spcAft>
                <a:spcPts val="500"/>
              </a:spcAft>
              <a:buFont typeface="Arial" panose="020B0604020202020204" pitchFamily="34" charset="0"/>
              <a:buChar char="•"/>
            </a:pPr>
            <a:r>
              <a:rPr lang="en-US" sz="800" b="0" i="0" dirty="0">
                <a:solidFill>
                  <a:srgbClr val="222222"/>
                </a:solidFill>
                <a:effectLst/>
                <a:latin typeface="inherit"/>
              </a:rPr>
              <a:t>Connect to that IP address at port 80</a:t>
            </a:r>
          </a:p>
          <a:p>
            <a:pPr algn="l" fontAlgn="base">
              <a:spcBef>
                <a:spcPts val="500"/>
              </a:spcBef>
              <a:spcAft>
                <a:spcPts val="500"/>
              </a:spcAft>
              <a:buFont typeface="Arial" panose="020B0604020202020204" pitchFamily="34" charset="0"/>
              <a:buChar char="•"/>
            </a:pPr>
            <a:r>
              <a:rPr lang="en-US" sz="800" b="0" i="0" dirty="0">
                <a:solidFill>
                  <a:srgbClr val="222222"/>
                </a:solidFill>
                <a:effectLst/>
                <a:latin typeface="inherit"/>
              </a:rPr>
              <a:t>Ask the server to GET /courses/cse154/18au/index.html</a:t>
            </a:r>
          </a:p>
          <a:p>
            <a:pPr algn="l" fontAlgn="base">
              <a:spcBef>
                <a:spcPts val="500"/>
              </a:spcBef>
              <a:spcAft>
                <a:spcPts val="500"/>
              </a:spcAft>
              <a:buFont typeface="Arial" panose="020B0604020202020204" pitchFamily="34" charset="0"/>
              <a:buChar char="•"/>
            </a:pPr>
            <a:r>
              <a:rPr lang="en-US" sz="800" b="0" i="0" dirty="0">
                <a:solidFill>
                  <a:srgbClr val="222222"/>
                </a:solidFill>
                <a:effectLst/>
                <a:latin typeface="inherit"/>
              </a:rPr>
              <a:t>Display the resulting page on the screen</a:t>
            </a:r>
          </a:p>
          <a:p>
            <a:pPr algn="l" fontAlgn="base">
              <a:spcBef>
                <a:spcPts val="500"/>
              </a:spcBef>
              <a:spcAft>
                <a:spcPts val="500"/>
              </a:spcAft>
              <a:buFont typeface="Arial" panose="020B0604020202020204" pitchFamily="34" charset="0"/>
              <a:buChar char="•"/>
            </a:pPr>
            <a:endParaRPr lang="en-US" sz="800" dirty="0">
              <a:solidFill>
                <a:srgbClr val="222222"/>
              </a:solidFill>
              <a:latin typeface="inherit"/>
            </a:endParaRPr>
          </a:p>
          <a:p>
            <a:pPr algn="l" fontAlgn="base"/>
            <a:r>
              <a:rPr lang="en-US" sz="800" b="1" i="0" dirty="0">
                <a:solidFill>
                  <a:srgbClr val="222222"/>
                </a:solidFill>
                <a:effectLst/>
                <a:latin typeface="Source Sans Pro" panose="020B0503030403020204" pitchFamily="34" charset="0"/>
              </a:rPr>
              <a:t>Hypertext Transport Protocol (</a:t>
            </a:r>
            <a:r>
              <a:rPr lang="en-US" sz="800" b="1" i="0" u="none" strike="noStrike" dirty="0">
                <a:solidFill>
                  <a:srgbClr val="2A76DD"/>
                </a:solidFill>
                <a:effectLst/>
                <a:latin typeface="Source Sans Pro" panose="020B0503030403020204" pitchFamily="34" charset="0"/>
                <a:hlinkClick r:id="rId4"/>
              </a:rPr>
              <a:t>HTTP</a:t>
            </a:r>
            <a:r>
              <a:rPr lang="en-US" sz="800" b="1" i="0" dirty="0">
                <a:solidFill>
                  <a:srgbClr val="222222"/>
                </a:solidFill>
                <a:effectLst/>
                <a:latin typeface="Source Sans Pro" panose="020B0503030403020204" pitchFamily="34" charset="0"/>
              </a:rPr>
              <a:t>)</a:t>
            </a:r>
          </a:p>
          <a:p>
            <a:pPr algn="l" fontAlgn="base">
              <a:spcBef>
                <a:spcPts val="500"/>
              </a:spcBef>
              <a:spcAft>
                <a:spcPts val="500"/>
              </a:spcAft>
            </a:pPr>
            <a:r>
              <a:rPr lang="en-US" sz="800" b="0" i="0" dirty="0">
                <a:solidFill>
                  <a:srgbClr val="222222"/>
                </a:solidFill>
                <a:effectLst/>
                <a:latin typeface="Source Sans Pro" panose="020B0503030403020204" pitchFamily="34" charset="0"/>
              </a:rPr>
              <a:t>The set of commands understood by a web server and sent from a browser</a:t>
            </a:r>
          </a:p>
          <a:p>
            <a:pPr algn="l" fontAlgn="base">
              <a:spcBef>
                <a:spcPts val="500"/>
              </a:spcBef>
              <a:spcAft>
                <a:spcPts val="500"/>
              </a:spcAft>
            </a:pPr>
            <a:r>
              <a:rPr lang="en-US" sz="800" b="0" i="0" dirty="0">
                <a:solidFill>
                  <a:srgbClr val="222222"/>
                </a:solidFill>
                <a:effectLst/>
                <a:latin typeface="Source Sans Pro" panose="020B0503030403020204" pitchFamily="34" charset="0"/>
              </a:rPr>
              <a:t>Some HTTP commands (your browser sends these internally):</a:t>
            </a:r>
          </a:p>
          <a:p>
            <a:pPr algn="l" fontAlgn="base">
              <a:spcBef>
                <a:spcPts val="500"/>
              </a:spcBef>
              <a:spcAft>
                <a:spcPts val="500"/>
              </a:spcAft>
              <a:buFont typeface="Arial" panose="020B0604020202020204" pitchFamily="34" charset="0"/>
              <a:buChar char="•"/>
            </a:pPr>
            <a:r>
              <a:rPr lang="en-US" sz="800" b="0" i="0" dirty="0">
                <a:solidFill>
                  <a:srgbClr val="222222"/>
                </a:solidFill>
                <a:effectLst/>
                <a:latin typeface="inherit"/>
              </a:rPr>
              <a:t>GET filename: download</a:t>
            </a:r>
          </a:p>
          <a:p>
            <a:pPr algn="l" fontAlgn="base">
              <a:spcBef>
                <a:spcPts val="500"/>
              </a:spcBef>
              <a:spcAft>
                <a:spcPts val="500"/>
              </a:spcAft>
              <a:buFont typeface="Arial" panose="020B0604020202020204" pitchFamily="34" charset="0"/>
              <a:buChar char="•"/>
            </a:pPr>
            <a:r>
              <a:rPr lang="en-US" sz="800" b="0" i="0" dirty="0">
                <a:solidFill>
                  <a:srgbClr val="222222"/>
                </a:solidFill>
                <a:effectLst/>
                <a:latin typeface="inherit"/>
              </a:rPr>
              <a:t>POST filename: send a web form response</a:t>
            </a:r>
          </a:p>
          <a:p>
            <a:pPr algn="l" fontAlgn="base">
              <a:spcBef>
                <a:spcPts val="500"/>
              </a:spcBef>
              <a:spcAft>
                <a:spcPts val="500"/>
              </a:spcAft>
              <a:buFont typeface="Arial" panose="020B0604020202020204" pitchFamily="34" charset="0"/>
              <a:buChar char="•"/>
            </a:pPr>
            <a:r>
              <a:rPr lang="en-US" sz="800" b="0" i="0" dirty="0">
                <a:solidFill>
                  <a:srgbClr val="222222"/>
                </a:solidFill>
                <a:effectLst/>
                <a:latin typeface="inherit"/>
              </a:rPr>
              <a:t>PUT filename: upload</a:t>
            </a:r>
          </a:p>
          <a:p>
            <a:pPr algn="l" fontAlgn="base">
              <a:spcBef>
                <a:spcPts val="500"/>
              </a:spcBef>
              <a:spcAft>
                <a:spcPts val="500"/>
              </a:spcAft>
            </a:pPr>
            <a:r>
              <a:rPr lang="en-US" sz="800" b="0" i="0" dirty="0">
                <a:solidFill>
                  <a:srgbClr val="222222"/>
                </a:solidFill>
                <a:effectLst/>
                <a:latin typeface="Source Sans Pro" panose="020B0503030403020204" pitchFamily="34" charset="0"/>
              </a:rPr>
              <a:t>We will learn more about GET and POST when we start the server-side programming module of this course</a:t>
            </a:r>
          </a:p>
          <a:p>
            <a:pPr algn="l" fontAlgn="base">
              <a:spcBef>
                <a:spcPts val="500"/>
              </a:spcBef>
              <a:spcAft>
                <a:spcPts val="500"/>
              </a:spcAft>
              <a:buFont typeface="Arial" panose="020B0604020202020204" pitchFamily="34" charset="0"/>
              <a:buChar char="•"/>
            </a:pPr>
            <a:endParaRPr lang="en-US" sz="800" b="0" i="0" dirty="0">
              <a:solidFill>
                <a:srgbClr val="222222"/>
              </a:solidFill>
              <a:effectLst/>
              <a:latin typeface="inherit"/>
            </a:endParaRPr>
          </a:p>
          <a:p>
            <a:endParaRPr lang="en-US" b="0" i="0" dirty="0">
              <a:solidFill>
                <a:srgbClr val="222222"/>
              </a:solidFill>
              <a:effectLst/>
              <a:latin typeface="Source Sans Pro" panose="020B0503030403020204" pitchFamily="34" charset="0"/>
            </a:endParaRPr>
          </a:p>
          <a:p>
            <a:endParaRPr lang="en-US" dirty="0"/>
          </a:p>
        </p:txBody>
      </p:sp>
      <p:sp>
        <p:nvSpPr>
          <p:cNvPr id="4" name="Slide Number Placeholder 3"/>
          <p:cNvSpPr>
            <a:spLocks noGrp="1"/>
          </p:cNvSpPr>
          <p:nvPr>
            <p:ph type="sldNum" sz="quarter" idx="5"/>
          </p:nvPr>
        </p:nvSpPr>
        <p:spPr/>
        <p:txBody>
          <a:bodyPr/>
          <a:lstStyle/>
          <a:p>
            <a:fld id="{F6718F01-8A01-48B3-A111-192C6EC36F22}" type="slidenum">
              <a:rPr lang="en-US" smtClean="0"/>
              <a:t>10</a:t>
            </a:fld>
            <a:endParaRPr lang="en-US"/>
          </a:p>
        </p:txBody>
      </p:sp>
    </p:spTree>
    <p:extLst>
      <p:ext uri="{BB962C8B-B14F-4D97-AF65-F5344CB8AC3E}">
        <p14:creationId xmlns:p14="http://schemas.microsoft.com/office/powerpoint/2010/main" val="1897758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222222"/>
                </a:solidFill>
                <a:effectLst/>
                <a:latin typeface="Source Sans Pro" panose="020B0503030403020204" pitchFamily="34" charset="0"/>
              </a:rPr>
            </a:br>
            <a:r>
              <a:rPr lang="en-US" b="1" i="0" dirty="0">
                <a:solidFill>
                  <a:srgbClr val="222222"/>
                </a:solidFill>
                <a:effectLst/>
                <a:latin typeface="Source Sans Pro" panose="020B0503030403020204" pitchFamily="34" charset="0"/>
              </a:rPr>
              <a:t>The Real Innovation</a:t>
            </a:r>
          </a:p>
          <a:p>
            <a:pPr algn="l" fontAlgn="base">
              <a:spcBef>
                <a:spcPts val="500"/>
              </a:spcBef>
              <a:spcAft>
                <a:spcPts val="500"/>
              </a:spcAft>
            </a:pPr>
            <a:r>
              <a:rPr lang="en-US" sz="1800" b="0" i="0" dirty="0">
                <a:solidFill>
                  <a:srgbClr val="222222"/>
                </a:solidFill>
                <a:effectLst/>
                <a:latin typeface="Source Sans Pro" panose="020B0503030403020204" pitchFamily="34" charset="0"/>
              </a:rPr>
              <a:t>HTTP built resilience into the internet by creating the 404.</a:t>
            </a:r>
          </a:p>
          <a:p>
            <a:pPr algn="l" fontAlgn="base">
              <a:spcBef>
                <a:spcPts val="500"/>
              </a:spcBef>
              <a:spcAft>
                <a:spcPts val="500"/>
              </a:spcAft>
            </a:pPr>
            <a:r>
              <a:rPr lang="en-US" sz="1800" b="0" i="0" dirty="0">
                <a:solidFill>
                  <a:srgbClr val="222222"/>
                </a:solidFill>
                <a:effectLst/>
                <a:latin typeface="Source Sans Pro" panose="020B0503030403020204" pitchFamily="34" charset="0"/>
              </a:rPr>
              <a:t>A website will always give a response, even if what a user wants isn't found. </a:t>
            </a:r>
          </a:p>
          <a:p>
            <a:endParaRPr lang="en-US" dirty="0"/>
          </a:p>
        </p:txBody>
      </p:sp>
      <p:sp>
        <p:nvSpPr>
          <p:cNvPr id="4" name="Slide Number Placeholder 3"/>
          <p:cNvSpPr>
            <a:spLocks noGrp="1"/>
          </p:cNvSpPr>
          <p:nvPr>
            <p:ph type="sldNum" sz="quarter" idx="5"/>
          </p:nvPr>
        </p:nvSpPr>
        <p:spPr/>
        <p:txBody>
          <a:bodyPr/>
          <a:lstStyle/>
          <a:p>
            <a:fld id="{F6718F01-8A01-48B3-A111-192C6EC36F22}" type="slidenum">
              <a:rPr lang="en-US" smtClean="0"/>
              <a:t>11</a:t>
            </a:fld>
            <a:endParaRPr lang="en-US"/>
          </a:p>
        </p:txBody>
      </p:sp>
    </p:spTree>
    <p:extLst>
      <p:ext uri="{BB962C8B-B14F-4D97-AF65-F5344CB8AC3E}">
        <p14:creationId xmlns:p14="http://schemas.microsoft.com/office/powerpoint/2010/main" val="27496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18F01-8A01-48B3-A111-192C6EC36F22}" type="slidenum">
              <a:rPr lang="en-US" smtClean="0"/>
              <a:t>12</a:t>
            </a:fld>
            <a:endParaRPr lang="en-US"/>
          </a:p>
        </p:txBody>
      </p:sp>
    </p:spTree>
    <p:extLst>
      <p:ext uri="{BB962C8B-B14F-4D97-AF65-F5344CB8AC3E}">
        <p14:creationId xmlns:p14="http://schemas.microsoft.com/office/powerpoint/2010/main" val="5968502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18F01-8A01-48B3-A111-192C6EC36F22}" type="slidenum">
              <a:rPr lang="en-US" smtClean="0"/>
              <a:t>13</a:t>
            </a:fld>
            <a:endParaRPr lang="en-US"/>
          </a:p>
        </p:txBody>
      </p:sp>
    </p:spTree>
    <p:extLst>
      <p:ext uri="{BB962C8B-B14F-4D97-AF65-F5344CB8AC3E}">
        <p14:creationId xmlns:p14="http://schemas.microsoft.com/office/powerpoint/2010/main" val="23429543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18F01-8A01-48B3-A111-192C6EC36F22}" type="slidenum">
              <a:rPr lang="en-US" smtClean="0"/>
              <a:t>14</a:t>
            </a:fld>
            <a:endParaRPr lang="en-US"/>
          </a:p>
        </p:txBody>
      </p:sp>
    </p:spTree>
    <p:extLst>
      <p:ext uri="{BB962C8B-B14F-4D97-AF65-F5344CB8AC3E}">
        <p14:creationId xmlns:p14="http://schemas.microsoft.com/office/powerpoint/2010/main" val="25162638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18F01-8A01-48B3-A111-192C6EC36F22}" type="slidenum">
              <a:rPr lang="en-US" smtClean="0"/>
              <a:t>15</a:t>
            </a:fld>
            <a:endParaRPr lang="en-US"/>
          </a:p>
        </p:txBody>
      </p:sp>
    </p:spTree>
    <p:extLst>
      <p:ext uri="{BB962C8B-B14F-4D97-AF65-F5344CB8AC3E}">
        <p14:creationId xmlns:p14="http://schemas.microsoft.com/office/powerpoint/2010/main" val="571923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18F01-8A01-48B3-A111-192C6EC36F22}" type="slidenum">
              <a:rPr lang="en-US" smtClean="0"/>
              <a:t>16</a:t>
            </a:fld>
            <a:endParaRPr lang="en-US"/>
          </a:p>
        </p:txBody>
      </p:sp>
    </p:spTree>
    <p:extLst>
      <p:ext uri="{BB962C8B-B14F-4D97-AF65-F5344CB8AC3E}">
        <p14:creationId xmlns:p14="http://schemas.microsoft.com/office/powerpoint/2010/main" val="617253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718F01-8A01-48B3-A111-192C6EC36F22}" type="slidenum">
              <a:rPr lang="en-US" smtClean="0"/>
              <a:t>17</a:t>
            </a:fld>
            <a:endParaRPr lang="en-US"/>
          </a:p>
        </p:txBody>
      </p:sp>
    </p:spTree>
    <p:extLst>
      <p:ext uri="{BB962C8B-B14F-4D97-AF65-F5344CB8AC3E}">
        <p14:creationId xmlns:p14="http://schemas.microsoft.com/office/powerpoint/2010/main" val="1775583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Content</a:t>
            </a:r>
          </a:p>
          <a:p>
            <a:r>
              <a:rPr lang="en-US" dirty="0"/>
              <a:t>Structure</a:t>
            </a:r>
          </a:p>
          <a:p>
            <a:r>
              <a:rPr lang="en-US" dirty="0"/>
              <a:t>Style</a:t>
            </a:r>
          </a:p>
          <a:p>
            <a:r>
              <a:rPr lang="en-US" dirty="0"/>
              <a:t>Behavior *</a:t>
            </a:r>
          </a:p>
        </p:txBody>
      </p:sp>
      <p:sp>
        <p:nvSpPr>
          <p:cNvPr id="4" name="Slide Number Placeholder 3"/>
          <p:cNvSpPr>
            <a:spLocks noGrp="1"/>
          </p:cNvSpPr>
          <p:nvPr>
            <p:ph type="sldNum" sz="quarter" idx="5"/>
          </p:nvPr>
        </p:nvSpPr>
        <p:spPr/>
        <p:txBody>
          <a:bodyPr/>
          <a:lstStyle/>
          <a:p>
            <a:fld id="{F6718F01-8A01-48B3-A111-192C6EC36F22}" type="slidenum">
              <a:rPr lang="en-US" smtClean="0"/>
              <a:t>2</a:t>
            </a:fld>
            <a:endParaRPr lang="en-US"/>
          </a:p>
        </p:txBody>
      </p:sp>
    </p:spTree>
    <p:extLst>
      <p:ext uri="{BB962C8B-B14F-4D97-AF65-F5344CB8AC3E}">
        <p14:creationId xmlns:p14="http://schemas.microsoft.com/office/powerpoint/2010/main" val="2527334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500"/>
              </a:spcBef>
              <a:spcAft>
                <a:spcPts val="500"/>
              </a:spcAft>
            </a:pPr>
            <a:r>
              <a:rPr lang="en-US" b="1" i="0" dirty="0">
                <a:solidFill>
                  <a:srgbClr val="222222"/>
                </a:solidFill>
                <a:effectLst/>
                <a:latin typeface="inherit"/>
              </a:rPr>
              <a:t>Content</a:t>
            </a:r>
            <a:r>
              <a:rPr lang="en-US" b="0" i="0" dirty="0">
                <a:solidFill>
                  <a:srgbClr val="222222"/>
                </a:solidFill>
                <a:effectLst/>
                <a:latin typeface="Source Sans Pro" panose="020B0503030403020204" pitchFamily="34" charset="0"/>
              </a:rPr>
              <a:t>: Hypertext Markup Language (</a:t>
            </a:r>
            <a:r>
              <a:rPr lang="en-US" b="0" i="0" u="none" strike="noStrike" dirty="0">
                <a:solidFill>
                  <a:srgbClr val="2A76DD"/>
                </a:solidFill>
                <a:effectLst/>
                <a:latin typeface="Source Sans Pro" panose="020B0503030403020204" pitchFamily="34" charset="0"/>
                <a:hlinkClick r:id="rId3"/>
              </a:rPr>
              <a:t>HTML</a:t>
            </a:r>
            <a:r>
              <a:rPr lang="en-US" b="0" i="0" dirty="0">
                <a:solidFill>
                  <a:srgbClr val="222222"/>
                </a:solidFill>
                <a:effectLst/>
                <a:latin typeface="Source Sans Pro" panose="020B0503030403020204" pitchFamily="34" charset="0"/>
              </a:rPr>
              <a:t>): used for writing web pages</a:t>
            </a:r>
          </a:p>
          <a:p>
            <a:pPr algn="l" fontAlgn="base">
              <a:spcBef>
                <a:spcPts val="500"/>
              </a:spcBef>
              <a:spcAft>
                <a:spcPts val="500"/>
              </a:spcAft>
            </a:pPr>
            <a:r>
              <a:rPr lang="en-US" b="1" i="0" dirty="0">
                <a:solidFill>
                  <a:srgbClr val="222222"/>
                </a:solidFill>
                <a:effectLst/>
                <a:latin typeface="inherit"/>
              </a:rPr>
              <a:t>Style</a:t>
            </a:r>
            <a:r>
              <a:rPr lang="en-US" b="0" i="0" dirty="0">
                <a:solidFill>
                  <a:srgbClr val="222222"/>
                </a:solidFill>
                <a:effectLst/>
                <a:latin typeface="Source Sans Pro" panose="020B0503030403020204" pitchFamily="34" charset="0"/>
              </a:rPr>
              <a:t>: Cascading Style Sheets (</a:t>
            </a:r>
            <a:r>
              <a:rPr lang="en-US" b="0" i="0" u="none" strike="noStrike" dirty="0">
                <a:solidFill>
                  <a:srgbClr val="2A76DD"/>
                </a:solidFill>
                <a:effectLst/>
                <a:latin typeface="Source Sans Pro" panose="020B0503030403020204" pitchFamily="34" charset="0"/>
                <a:hlinkClick r:id="rId4"/>
              </a:rPr>
              <a:t>CSS</a:t>
            </a:r>
            <a:r>
              <a:rPr lang="en-US" b="0" i="0" dirty="0">
                <a:solidFill>
                  <a:srgbClr val="222222"/>
                </a:solidFill>
                <a:effectLst/>
                <a:latin typeface="Source Sans Pro" panose="020B0503030403020204" pitchFamily="34" charset="0"/>
              </a:rPr>
              <a:t>): stylistic info for web pages</a:t>
            </a:r>
          </a:p>
          <a:p>
            <a:pPr algn="l" fontAlgn="base">
              <a:spcBef>
                <a:spcPts val="500"/>
              </a:spcBef>
              <a:spcAft>
                <a:spcPts val="500"/>
              </a:spcAft>
            </a:pPr>
            <a:r>
              <a:rPr lang="en-US" b="1" i="0" dirty="0">
                <a:solidFill>
                  <a:srgbClr val="222222"/>
                </a:solidFill>
                <a:effectLst/>
                <a:latin typeface="inherit"/>
              </a:rPr>
              <a:t>Behavior</a:t>
            </a:r>
            <a:r>
              <a:rPr lang="en-US" b="0" i="0" dirty="0">
                <a:solidFill>
                  <a:srgbClr val="222222"/>
                </a:solidFill>
                <a:effectLst/>
                <a:latin typeface="Source Sans Pro" panose="020B0503030403020204" pitchFamily="34" charset="0"/>
              </a:rPr>
              <a:t>: </a:t>
            </a:r>
            <a:r>
              <a:rPr lang="en-US" b="0" i="0" u="none" strike="noStrike" dirty="0">
                <a:solidFill>
                  <a:srgbClr val="2A76DD"/>
                </a:solidFill>
                <a:effectLst/>
                <a:latin typeface="Source Sans Pro" panose="020B0503030403020204" pitchFamily="34" charset="0"/>
                <a:hlinkClick r:id="rId5"/>
              </a:rPr>
              <a:t>JavaScript</a:t>
            </a:r>
            <a:r>
              <a:rPr lang="en-US" b="0" i="0" dirty="0">
                <a:solidFill>
                  <a:srgbClr val="222222"/>
                </a:solidFill>
                <a:effectLst/>
                <a:latin typeface="Source Sans Pro" panose="020B0503030403020204" pitchFamily="34" charset="0"/>
              </a:rPr>
              <a:t>: interactive and programmable web pages</a:t>
            </a:r>
          </a:p>
          <a:p>
            <a:pPr algn="l" fontAlgn="base">
              <a:spcBef>
                <a:spcPts val="500"/>
              </a:spcBef>
              <a:spcAft>
                <a:spcPts val="500"/>
              </a:spcAft>
            </a:pPr>
            <a:r>
              <a:rPr lang="en-US" b="0" i="0" dirty="0">
                <a:solidFill>
                  <a:srgbClr val="222222"/>
                </a:solidFill>
                <a:effectLst/>
                <a:latin typeface="Source Sans Pro" panose="020B0503030403020204" pitchFamily="34" charset="0"/>
              </a:rPr>
              <a:t>Asynchronous JavaScript and XML (</a:t>
            </a:r>
            <a:r>
              <a:rPr lang="en-US" b="0" i="0" u="none" strike="noStrike" dirty="0">
                <a:solidFill>
                  <a:srgbClr val="2A76DD"/>
                </a:solidFill>
                <a:effectLst/>
                <a:latin typeface="Source Sans Pro" panose="020B0503030403020204" pitchFamily="34" charset="0"/>
                <a:hlinkClick r:id="rId6"/>
              </a:rPr>
              <a:t>AJAX</a:t>
            </a:r>
            <a:r>
              <a:rPr lang="en-US" b="0" i="0" dirty="0">
                <a:solidFill>
                  <a:srgbClr val="222222"/>
                </a:solidFill>
                <a:effectLst/>
                <a:latin typeface="Source Sans Pro" panose="020B0503030403020204" pitchFamily="34" charset="0"/>
              </a:rPr>
              <a:t>): accessing data for web applications using fetch requests and promises</a:t>
            </a:r>
          </a:p>
          <a:p>
            <a:pPr algn="l" fontAlgn="base">
              <a:spcBef>
                <a:spcPts val="500"/>
              </a:spcBef>
              <a:spcAft>
                <a:spcPts val="500"/>
              </a:spcAft>
            </a:pPr>
            <a:r>
              <a:rPr lang="en-US" b="0" i="0" dirty="0">
                <a:solidFill>
                  <a:srgbClr val="222222"/>
                </a:solidFill>
                <a:effectLst/>
                <a:latin typeface="Source Sans Pro" panose="020B0503030403020204" pitchFamily="34" charset="0"/>
              </a:rPr>
              <a:t>JavaScript Object Notation (</a:t>
            </a:r>
            <a:r>
              <a:rPr lang="en-US" b="0" i="0" u="none" strike="noStrike" dirty="0">
                <a:solidFill>
                  <a:srgbClr val="2A76DD"/>
                </a:solidFill>
                <a:effectLst/>
                <a:latin typeface="Source Sans Pro" panose="020B0503030403020204" pitchFamily="34" charset="0"/>
                <a:hlinkClick r:id="rId7"/>
              </a:rPr>
              <a:t>JSON</a:t>
            </a:r>
            <a:r>
              <a:rPr lang="en-US" b="0" i="0" dirty="0">
                <a:solidFill>
                  <a:srgbClr val="222222"/>
                </a:solidFill>
                <a:effectLst/>
                <a:latin typeface="Source Sans Pro" panose="020B0503030403020204" pitchFamily="34" charset="0"/>
              </a:rPr>
              <a:t>): file format for organizing human-readable data</a:t>
            </a:r>
          </a:p>
          <a:p>
            <a:pPr algn="l" fontAlgn="base">
              <a:spcBef>
                <a:spcPts val="500"/>
              </a:spcBef>
              <a:spcAft>
                <a:spcPts val="500"/>
              </a:spcAft>
            </a:pPr>
            <a:r>
              <a:rPr lang="en-US" b="0" i="0" dirty="0">
                <a:solidFill>
                  <a:srgbClr val="222222"/>
                </a:solidFill>
                <a:effectLst/>
                <a:latin typeface="Source Sans Pro" panose="020B0503030403020204" pitchFamily="34" charset="0"/>
              </a:rPr>
              <a:t>PHP Hypertext Processor (</a:t>
            </a:r>
            <a:r>
              <a:rPr lang="en-US" b="0" i="0" u="none" strike="noStrike" dirty="0">
                <a:solidFill>
                  <a:srgbClr val="2A76DD"/>
                </a:solidFill>
                <a:effectLst/>
                <a:latin typeface="Source Sans Pro" panose="020B0503030403020204" pitchFamily="34" charset="0"/>
                <a:hlinkClick r:id="rId8"/>
              </a:rPr>
              <a:t>PHP</a:t>
            </a:r>
            <a:r>
              <a:rPr lang="en-US" b="0" i="0" dirty="0">
                <a:solidFill>
                  <a:srgbClr val="222222"/>
                </a:solidFill>
                <a:effectLst/>
                <a:latin typeface="Source Sans Pro" panose="020B0503030403020204" pitchFamily="34" charset="0"/>
              </a:rPr>
              <a:t>): web services for handling and responding to client requests</a:t>
            </a:r>
          </a:p>
          <a:p>
            <a:pPr algn="l" fontAlgn="base">
              <a:spcBef>
                <a:spcPts val="500"/>
              </a:spcBef>
              <a:spcAft>
                <a:spcPts val="500"/>
              </a:spcAft>
            </a:pPr>
            <a:r>
              <a:rPr lang="en-US" b="0" i="0" dirty="0">
                <a:solidFill>
                  <a:srgbClr val="222222"/>
                </a:solidFill>
                <a:effectLst/>
                <a:latin typeface="Source Sans Pro" panose="020B0503030403020204" pitchFamily="34" charset="0"/>
              </a:rPr>
              <a:t>Structured Query Language (</a:t>
            </a:r>
            <a:r>
              <a:rPr lang="en-US" b="0" i="0" u="none" strike="noStrike" dirty="0">
                <a:solidFill>
                  <a:srgbClr val="2A76DD"/>
                </a:solidFill>
                <a:effectLst/>
                <a:latin typeface="Source Sans Pro" panose="020B0503030403020204" pitchFamily="34" charset="0"/>
                <a:hlinkClick r:id="rId9"/>
              </a:rPr>
              <a:t>SQL</a:t>
            </a:r>
            <a:r>
              <a:rPr lang="en-US" b="0" i="0" dirty="0">
                <a:solidFill>
                  <a:srgbClr val="222222"/>
                </a:solidFill>
                <a:effectLst/>
                <a:latin typeface="Source Sans Pro" panose="020B0503030403020204" pitchFamily="34" charset="0"/>
              </a:rPr>
              <a:t>): interaction with databases</a:t>
            </a:r>
          </a:p>
          <a:p>
            <a:endParaRPr lang="en-US" dirty="0"/>
          </a:p>
        </p:txBody>
      </p:sp>
      <p:sp>
        <p:nvSpPr>
          <p:cNvPr id="4" name="Slide Number Placeholder 3"/>
          <p:cNvSpPr>
            <a:spLocks noGrp="1"/>
          </p:cNvSpPr>
          <p:nvPr>
            <p:ph type="sldNum" sz="quarter" idx="5"/>
          </p:nvPr>
        </p:nvSpPr>
        <p:spPr/>
        <p:txBody>
          <a:bodyPr/>
          <a:lstStyle/>
          <a:p>
            <a:fld id="{F6718F01-8A01-48B3-A111-192C6EC36F22}" type="slidenum">
              <a:rPr lang="en-US" smtClean="0"/>
              <a:t>3</a:t>
            </a:fld>
            <a:endParaRPr lang="en-US"/>
          </a:p>
        </p:txBody>
      </p:sp>
    </p:spTree>
    <p:extLst>
      <p:ext uri="{BB962C8B-B14F-4D97-AF65-F5344CB8AC3E}">
        <p14:creationId xmlns:p14="http://schemas.microsoft.com/office/powerpoint/2010/main" val="580870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500"/>
              </a:spcBef>
              <a:spcAft>
                <a:spcPts val="500"/>
              </a:spcAft>
            </a:pPr>
            <a:r>
              <a:rPr lang="en-US" sz="1800" b="0" i="0" dirty="0">
                <a:solidFill>
                  <a:srgbClr val="222222"/>
                </a:solidFill>
                <a:effectLst/>
                <a:latin typeface="inherit"/>
              </a:rPr>
              <a:t>A connection of computer networks built on the Internet Protocol (IP)</a:t>
            </a:r>
          </a:p>
          <a:p>
            <a:pPr algn="l" fontAlgn="base">
              <a:spcBef>
                <a:spcPts val="500"/>
              </a:spcBef>
              <a:spcAft>
                <a:spcPts val="500"/>
              </a:spcAft>
            </a:pPr>
            <a:r>
              <a:rPr lang="en-US" sz="1800" b="0" i="0" dirty="0">
                <a:solidFill>
                  <a:srgbClr val="222222"/>
                </a:solidFill>
                <a:effectLst/>
                <a:latin typeface="inherit"/>
              </a:rPr>
              <a:t>Layers of communication protocols (click the next slide)</a:t>
            </a:r>
          </a:p>
          <a:p>
            <a:pPr algn="l" fontAlgn="base">
              <a:spcBef>
                <a:spcPts val="500"/>
              </a:spcBef>
              <a:spcAft>
                <a:spcPts val="500"/>
              </a:spcAft>
            </a:pPr>
            <a:r>
              <a:rPr lang="en-US" sz="1800" b="0" i="0" dirty="0">
                <a:solidFill>
                  <a:srgbClr val="222222"/>
                </a:solidFill>
                <a:effectLst/>
                <a:latin typeface="Source Sans Pro" panose="020B0503030403020204" pitchFamily="34" charset="0"/>
              </a:rPr>
              <a:t>So's the difference between the Internet and the World Wide Web (WWW)?</a:t>
            </a:r>
          </a:p>
          <a:p>
            <a:endParaRPr lang="en-US" dirty="0"/>
          </a:p>
        </p:txBody>
      </p:sp>
      <p:sp>
        <p:nvSpPr>
          <p:cNvPr id="4" name="Slide Number Placeholder 3"/>
          <p:cNvSpPr>
            <a:spLocks noGrp="1"/>
          </p:cNvSpPr>
          <p:nvPr>
            <p:ph type="sldNum" sz="quarter" idx="5"/>
          </p:nvPr>
        </p:nvSpPr>
        <p:spPr/>
        <p:txBody>
          <a:bodyPr/>
          <a:lstStyle/>
          <a:p>
            <a:fld id="{F6718F01-8A01-48B3-A111-192C6EC36F22}" type="slidenum">
              <a:rPr lang="en-US" smtClean="0"/>
              <a:t>4</a:t>
            </a:fld>
            <a:endParaRPr lang="en-US"/>
          </a:p>
        </p:txBody>
      </p:sp>
    </p:spTree>
    <p:extLst>
      <p:ext uri="{BB962C8B-B14F-4D97-AF65-F5344CB8AC3E}">
        <p14:creationId xmlns:p14="http://schemas.microsoft.com/office/powerpoint/2010/main" val="107110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spcBef>
                <a:spcPts val="500"/>
              </a:spcBef>
              <a:spcAft>
                <a:spcPts val="500"/>
              </a:spcAft>
            </a:pPr>
            <a:r>
              <a:rPr lang="en-US" sz="1200" b="1" i="0" dirty="0">
                <a:solidFill>
                  <a:srgbClr val="222222"/>
                </a:solidFill>
                <a:effectLst/>
                <a:latin typeface="inherit"/>
              </a:rPr>
              <a:t>Physical layer</a:t>
            </a:r>
            <a:r>
              <a:rPr lang="en-US" sz="1200" b="0" i="0" dirty="0">
                <a:solidFill>
                  <a:srgbClr val="222222"/>
                </a:solidFill>
                <a:effectLst/>
                <a:latin typeface="inherit"/>
              </a:rPr>
              <a:t>: devices such as ethernet, coaxial cables, fiber-optic lines, modems</a:t>
            </a:r>
          </a:p>
          <a:p>
            <a:pPr algn="l" fontAlgn="base">
              <a:spcBef>
                <a:spcPts val="500"/>
              </a:spcBef>
              <a:spcAft>
                <a:spcPts val="500"/>
              </a:spcAft>
            </a:pPr>
            <a:r>
              <a:rPr lang="en-US" sz="1200" b="1" i="0" dirty="0">
                <a:solidFill>
                  <a:srgbClr val="222222"/>
                </a:solidFill>
                <a:effectLst/>
                <a:latin typeface="inherit"/>
              </a:rPr>
              <a:t>Data Link Layer</a:t>
            </a:r>
            <a:r>
              <a:rPr lang="en-US" sz="1200" b="0" i="0" dirty="0">
                <a:solidFill>
                  <a:srgbClr val="222222"/>
                </a:solidFill>
                <a:effectLst/>
                <a:latin typeface="inherit"/>
              </a:rPr>
              <a:t>: basic hardware protocols (ethernet, </a:t>
            </a:r>
            <a:r>
              <a:rPr lang="en-US" sz="1200" b="0" i="0" dirty="0" err="1">
                <a:solidFill>
                  <a:srgbClr val="222222"/>
                </a:solidFill>
                <a:effectLst/>
                <a:latin typeface="inherit"/>
              </a:rPr>
              <a:t>wifi</a:t>
            </a:r>
            <a:r>
              <a:rPr lang="en-US" sz="1200" b="0" i="0" dirty="0">
                <a:solidFill>
                  <a:srgbClr val="222222"/>
                </a:solidFill>
                <a:effectLst/>
                <a:latin typeface="inherit"/>
              </a:rPr>
              <a:t>, DSL PPP)</a:t>
            </a:r>
          </a:p>
          <a:p>
            <a:pPr algn="l" fontAlgn="base">
              <a:spcBef>
                <a:spcPts val="500"/>
              </a:spcBef>
              <a:spcAft>
                <a:spcPts val="500"/>
              </a:spcAft>
            </a:pPr>
            <a:r>
              <a:rPr lang="en-US" sz="1200" b="1" i="0" dirty="0">
                <a:solidFill>
                  <a:srgbClr val="222222"/>
                </a:solidFill>
                <a:effectLst/>
                <a:latin typeface="inherit"/>
              </a:rPr>
              <a:t>Network/Internet Layer</a:t>
            </a:r>
            <a:r>
              <a:rPr lang="en-US" sz="1200" b="0" i="0" dirty="0">
                <a:solidFill>
                  <a:srgbClr val="222222"/>
                </a:solidFill>
                <a:effectLst/>
                <a:latin typeface="inherit"/>
              </a:rPr>
              <a:t>: basic software protocol (IP)</a:t>
            </a:r>
          </a:p>
          <a:p>
            <a:pPr algn="l" fontAlgn="base">
              <a:spcBef>
                <a:spcPts val="500"/>
              </a:spcBef>
              <a:spcAft>
                <a:spcPts val="500"/>
              </a:spcAft>
            </a:pPr>
            <a:r>
              <a:rPr lang="en-US" sz="1200" b="1" i="0" dirty="0">
                <a:solidFill>
                  <a:srgbClr val="222222"/>
                </a:solidFill>
                <a:effectLst/>
                <a:latin typeface="inherit"/>
              </a:rPr>
              <a:t>Transport Layer</a:t>
            </a:r>
            <a:r>
              <a:rPr lang="en-US" sz="1200" b="0" i="0" dirty="0">
                <a:solidFill>
                  <a:srgbClr val="222222"/>
                </a:solidFill>
                <a:effectLst/>
                <a:latin typeface="inherit"/>
              </a:rPr>
              <a:t>: adds reliability to network layer (TCP, UDP)</a:t>
            </a:r>
          </a:p>
          <a:p>
            <a:pPr algn="l" fontAlgn="base">
              <a:spcBef>
                <a:spcPts val="500"/>
              </a:spcBef>
              <a:spcAft>
                <a:spcPts val="500"/>
              </a:spcAft>
            </a:pPr>
            <a:r>
              <a:rPr lang="en-US" sz="1200" b="1" i="0" dirty="0">
                <a:solidFill>
                  <a:srgbClr val="222222"/>
                </a:solidFill>
                <a:effectLst/>
                <a:latin typeface="inherit"/>
              </a:rPr>
              <a:t>Application Layer</a:t>
            </a:r>
            <a:r>
              <a:rPr lang="en-US" sz="1200" b="0" i="0" dirty="0">
                <a:solidFill>
                  <a:srgbClr val="222222"/>
                </a:solidFill>
                <a:effectLst/>
                <a:latin typeface="inherit"/>
              </a:rPr>
              <a:t>: implements specific communications for each kind of program (HTTP, POP3/IMAP, SSH, FTP)</a:t>
            </a:r>
          </a:p>
          <a:p>
            <a:endParaRPr lang="en-US" dirty="0"/>
          </a:p>
        </p:txBody>
      </p:sp>
      <p:sp>
        <p:nvSpPr>
          <p:cNvPr id="4" name="Slide Number Placeholder 3"/>
          <p:cNvSpPr>
            <a:spLocks noGrp="1"/>
          </p:cNvSpPr>
          <p:nvPr>
            <p:ph type="sldNum" sz="quarter" idx="5"/>
          </p:nvPr>
        </p:nvSpPr>
        <p:spPr/>
        <p:txBody>
          <a:bodyPr/>
          <a:lstStyle/>
          <a:p>
            <a:fld id="{F6718F01-8A01-48B3-A111-192C6EC36F22}" type="slidenum">
              <a:rPr lang="en-US" smtClean="0"/>
              <a:t>5</a:t>
            </a:fld>
            <a:endParaRPr lang="en-US"/>
          </a:p>
        </p:txBody>
      </p:sp>
    </p:spTree>
    <p:extLst>
      <p:ext uri="{BB962C8B-B14F-4D97-AF65-F5344CB8AC3E}">
        <p14:creationId xmlns:p14="http://schemas.microsoft.com/office/powerpoint/2010/main" val="3191414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r>
              <a:rPr lang="en-US" b="1" i="0" dirty="0">
                <a:solidFill>
                  <a:srgbClr val="222222"/>
                </a:solidFill>
                <a:effectLst/>
                <a:latin typeface="Source Sans Pro" panose="020B0503030403020204" pitchFamily="34" charset="0"/>
              </a:rPr>
            </a:br>
            <a:r>
              <a:rPr lang="en-US" b="0" i="0" u="none" strike="noStrike" dirty="0">
                <a:solidFill>
                  <a:srgbClr val="2A76DD"/>
                </a:solidFill>
                <a:effectLst/>
                <a:latin typeface="Source Sans Pro" panose="020B0503030403020204" pitchFamily="34" charset="0"/>
                <a:hlinkClick r:id="rId3"/>
              </a:rPr>
              <a:t>Web server</a:t>
            </a:r>
            <a:r>
              <a:rPr lang="en-US" b="0" i="0" dirty="0">
                <a:solidFill>
                  <a:srgbClr val="222222"/>
                </a:solidFill>
                <a:effectLst/>
                <a:latin typeface="Source Sans Pro" panose="020B0503030403020204" pitchFamily="34" charset="0"/>
              </a:rPr>
              <a:t>: software that listens for web page requests</a:t>
            </a:r>
          </a:p>
          <a:p>
            <a:pPr algn="l" fontAlgn="base">
              <a:spcBef>
                <a:spcPts val="500"/>
              </a:spcBef>
              <a:spcAft>
                <a:spcPts val="500"/>
              </a:spcAft>
              <a:buFont typeface="Arial" panose="020B0604020202020204" pitchFamily="34" charset="0"/>
              <a:buChar char="•"/>
            </a:pPr>
            <a:r>
              <a:rPr lang="en-US" b="0" i="0" u="none" strike="noStrike" dirty="0">
                <a:solidFill>
                  <a:srgbClr val="2A76DD"/>
                </a:solidFill>
                <a:effectLst/>
                <a:latin typeface="inherit"/>
                <a:hlinkClick r:id="rId4"/>
              </a:rPr>
              <a:t>Apache</a:t>
            </a:r>
            <a:endParaRPr lang="en-US" b="0" i="0" dirty="0">
              <a:solidFill>
                <a:srgbClr val="222222"/>
              </a:solidFill>
              <a:effectLst/>
              <a:latin typeface="inherit"/>
            </a:endParaRPr>
          </a:p>
          <a:p>
            <a:pPr algn="l" fontAlgn="base">
              <a:spcBef>
                <a:spcPts val="500"/>
              </a:spcBef>
              <a:spcAft>
                <a:spcPts val="500"/>
              </a:spcAft>
              <a:buFont typeface="Arial" panose="020B0604020202020204" pitchFamily="34" charset="0"/>
              <a:buChar char="•"/>
            </a:pPr>
            <a:r>
              <a:rPr lang="en-US" b="0" i="0" dirty="0">
                <a:solidFill>
                  <a:srgbClr val="222222"/>
                </a:solidFill>
                <a:effectLst/>
                <a:latin typeface="inherit"/>
              </a:rPr>
              <a:t>Microsoft Internet Information Server (IIS) (</a:t>
            </a:r>
            <a:r>
              <a:rPr lang="en-US" b="0" i="0" u="none" strike="noStrike" dirty="0">
                <a:solidFill>
                  <a:srgbClr val="2A76DD"/>
                </a:solidFill>
                <a:effectLst/>
                <a:latin typeface="inherit"/>
                <a:hlinkClick r:id="rId5"/>
              </a:rPr>
              <a:t>part of windows</a:t>
            </a:r>
            <a:r>
              <a:rPr lang="en-US" b="0" i="0" dirty="0">
                <a:solidFill>
                  <a:srgbClr val="222222"/>
                </a:solidFill>
                <a:effectLst/>
                <a:latin typeface="inherit"/>
              </a:rPr>
              <a:t>)</a:t>
            </a:r>
          </a:p>
          <a:p>
            <a:pPr algn="l" fontAlgn="base">
              <a:spcBef>
                <a:spcPts val="500"/>
              </a:spcBef>
              <a:spcAft>
                <a:spcPts val="500"/>
              </a:spcAft>
              <a:buFont typeface="Arial" panose="020B0604020202020204" pitchFamily="34" charset="0"/>
              <a:buChar char="•"/>
            </a:pPr>
            <a:r>
              <a:rPr lang="en-US" b="0" i="0" u="none" strike="noStrike" dirty="0">
                <a:solidFill>
                  <a:srgbClr val="2A76DD"/>
                </a:solidFill>
                <a:effectLst/>
                <a:latin typeface="inherit"/>
                <a:hlinkClick r:id="rId6"/>
              </a:rPr>
              <a:t>NGINX</a:t>
            </a:r>
            <a:endParaRPr lang="en-US" b="0" i="0" dirty="0">
              <a:solidFill>
                <a:srgbClr val="222222"/>
              </a:solidFill>
              <a:effectLst/>
              <a:latin typeface="inherit"/>
            </a:endParaRPr>
          </a:p>
          <a:p>
            <a:pPr algn="l" fontAlgn="base">
              <a:spcBef>
                <a:spcPts val="500"/>
              </a:spcBef>
              <a:spcAft>
                <a:spcPts val="500"/>
              </a:spcAft>
            </a:pPr>
            <a:r>
              <a:rPr lang="en-US" b="0" i="0" u="none" strike="noStrike" dirty="0">
                <a:solidFill>
                  <a:srgbClr val="2A76DD"/>
                </a:solidFill>
                <a:effectLst/>
                <a:latin typeface="Source Sans Pro" panose="020B0503030403020204" pitchFamily="34" charset="0"/>
                <a:hlinkClick r:id="rId7"/>
              </a:rPr>
              <a:t>Web browser</a:t>
            </a:r>
            <a:r>
              <a:rPr lang="en-US" b="0" i="0" dirty="0">
                <a:solidFill>
                  <a:srgbClr val="222222"/>
                </a:solidFill>
                <a:effectLst/>
                <a:latin typeface="Source Sans Pro" panose="020B0503030403020204" pitchFamily="34" charset="0"/>
              </a:rPr>
              <a:t>: fetches/displays documents from web servers</a:t>
            </a:r>
          </a:p>
          <a:p>
            <a:pPr algn="l" fontAlgn="base">
              <a:spcBef>
                <a:spcPts val="500"/>
              </a:spcBef>
              <a:spcAft>
                <a:spcPts val="500"/>
              </a:spcAft>
              <a:buFont typeface="Arial" panose="020B0604020202020204" pitchFamily="34" charset="0"/>
              <a:buChar char="•"/>
            </a:pPr>
            <a:r>
              <a:rPr lang="en-US" b="0" i="0" u="none" strike="noStrike" dirty="0">
                <a:solidFill>
                  <a:srgbClr val="2A76DD"/>
                </a:solidFill>
                <a:effectLst/>
                <a:latin typeface="inherit"/>
                <a:hlinkClick r:id="rId8"/>
              </a:rPr>
              <a:t>Mozilla Firefox</a:t>
            </a:r>
            <a:endParaRPr lang="en-US" b="0" i="0" dirty="0">
              <a:solidFill>
                <a:srgbClr val="222222"/>
              </a:solidFill>
              <a:effectLst/>
              <a:latin typeface="inherit"/>
            </a:endParaRPr>
          </a:p>
          <a:p>
            <a:pPr algn="l" fontAlgn="base">
              <a:spcBef>
                <a:spcPts val="500"/>
              </a:spcBef>
              <a:spcAft>
                <a:spcPts val="500"/>
              </a:spcAft>
              <a:buFont typeface="Arial" panose="020B0604020202020204" pitchFamily="34" charset="0"/>
              <a:buChar char="•"/>
            </a:pPr>
            <a:r>
              <a:rPr lang="en-US" b="0" i="0" u="none" strike="noStrike" dirty="0">
                <a:solidFill>
                  <a:srgbClr val="2A76DD"/>
                </a:solidFill>
                <a:effectLst/>
                <a:latin typeface="inherit"/>
                <a:hlinkClick r:id="rId9"/>
              </a:rPr>
              <a:t>Google Chrome</a:t>
            </a:r>
            <a:endParaRPr lang="en-US" b="0" i="0" dirty="0">
              <a:solidFill>
                <a:srgbClr val="222222"/>
              </a:solidFill>
              <a:effectLst/>
              <a:latin typeface="inherit"/>
            </a:endParaRPr>
          </a:p>
          <a:p>
            <a:pPr algn="l" fontAlgn="base">
              <a:spcBef>
                <a:spcPts val="500"/>
              </a:spcBef>
              <a:spcAft>
                <a:spcPts val="500"/>
              </a:spcAft>
              <a:buFont typeface="Arial" panose="020B0604020202020204" pitchFamily="34" charset="0"/>
              <a:buChar char="•"/>
            </a:pPr>
            <a:r>
              <a:rPr lang="en-US" b="0" i="0" dirty="0">
                <a:solidFill>
                  <a:srgbClr val="222222"/>
                </a:solidFill>
                <a:effectLst/>
                <a:latin typeface="inherit"/>
              </a:rPr>
              <a:t>Microsoft </a:t>
            </a:r>
            <a:r>
              <a:rPr lang="en-US" b="0" i="0" u="none" strike="noStrike" dirty="0">
                <a:solidFill>
                  <a:srgbClr val="2A76DD"/>
                </a:solidFill>
                <a:effectLst/>
                <a:latin typeface="inherit"/>
                <a:hlinkClick r:id="rId10"/>
              </a:rPr>
              <a:t>Internet Explorer</a:t>
            </a:r>
            <a:r>
              <a:rPr lang="en-US" b="0" i="0" dirty="0">
                <a:solidFill>
                  <a:srgbClr val="222222"/>
                </a:solidFill>
                <a:effectLst/>
                <a:latin typeface="inherit"/>
              </a:rPr>
              <a:t> (IE) and </a:t>
            </a:r>
            <a:r>
              <a:rPr lang="en-US" b="0" i="0" u="none" strike="noStrike" dirty="0">
                <a:solidFill>
                  <a:srgbClr val="2A76DD"/>
                </a:solidFill>
                <a:effectLst/>
                <a:latin typeface="inherit"/>
                <a:hlinkClick r:id="rId11"/>
              </a:rPr>
              <a:t>Edge</a:t>
            </a:r>
            <a:endParaRPr lang="en-US" b="0" i="0" dirty="0">
              <a:solidFill>
                <a:srgbClr val="222222"/>
              </a:solidFill>
              <a:effectLst/>
              <a:latin typeface="inherit"/>
            </a:endParaRPr>
          </a:p>
          <a:p>
            <a:pPr algn="l" fontAlgn="base">
              <a:spcBef>
                <a:spcPts val="500"/>
              </a:spcBef>
              <a:spcAft>
                <a:spcPts val="500"/>
              </a:spcAft>
              <a:buFont typeface="Arial" panose="020B0604020202020204" pitchFamily="34" charset="0"/>
              <a:buChar char="•"/>
            </a:pPr>
            <a:r>
              <a:rPr lang="en-US" b="0" i="0" dirty="0">
                <a:solidFill>
                  <a:srgbClr val="222222"/>
                </a:solidFill>
                <a:effectLst/>
                <a:latin typeface="inherit"/>
              </a:rPr>
              <a:t>Apple </a:t>
            </a:r>
            <a:r>
              <a:rPr lang="en-US" b="0" i="0" u="none" strike="noStrike" dirty="0">
                <a:solidFill>
                  <a:srgbClr val="2A76DD"/>
                </a:solidFill>
                <a:effectLst/>
                <a:latin typeface="inherit"/>
                <a:hlinkClick r:id="rId12"/>
              </a:rPr>
              <a:t>Safari</a:t>
            </a:r>
            <a:endParaRPr lang="en-US" b="0" i="0" dirty="0">
              <a:solidFill>
                <a:srgbClr val="222222"/>
              </a:solidFill>
              <a:effectLst/>
              <a:latin typeface="inherit"/>
            </a:endParaRPr>
          </a:p>
          <a:p>
            <a:pPr algn="l" fontAlgn="base">
              <a:spcBef>
                <a:spcPts val="500"/>
              </a:spcBef>
              <a:spcAft>
                <a:spcPts val="500"/>
              </a:spcAft>
              <a:buFont typeface="Arial" panose="020B0604020202020204" pitchFamily="34" charset="0"/>
              <a:buChar char="•"/>
            </a:pPr>
            <a:r>
              <a:rPr lang="en-US" b="0" i="0" u="none" strike="noStrike" dirty="0">
                <a:solidFill>
                  <a:srgbClr val="2A76DD"/>
                </a:solidFill>
                <a:effectLst/>
                <a:latin typeface="inherit"/>
                <a:hlinkClick r:id="rId13"/>
              </a:rPr>
              <a:t>Opera</a:t>
            </a:r>
            <a:endParaRPr lang="en-US" b="0" i="0" dirty="0">
              <a:solidFill>
                <a:srgbClr val="222222"/>
              </a:solidFill>
              <a:effectLst/>
              <a:latin typeface="inherit"/>
            </a:endParaRPr>
          </a:p>
          <a:p>
            <a:endParaRPr lang="en-US" dirty="0"/>
          </a:p>
        </p:txBody>
      </p:sp>
      <p:sp>
        <p:nvSpPr>
          <p:cNvPr id="4" name="Slide Number Placeholder 3"/>
          <p:cNvSpPr>
            <a:spLocks noGrp="1"/>
          </p:cNvSpPr>
          <p:nvPr>
            <p:ph type="sldNum" sz="quarter" idx="5"/>
          </p:nvPr>
        </p:nvSpPr>
        <p:spPr/>
        <p:txBody>
          <a:bodyPr/>
          <a:lstStyle/>
          <a:p>
            <a:fld id="{F6718F01-8A01-48B3-A111-192C6EC36F22}" type="slidenum">
              <a:rPr lang="en-US" smtClean="0"/>
              <a:t>6</a:t>
            </a:fld>
            <a:endParaRPr lang="en-US"/>
          </a:p>
        </p:txBody>
      </p:sp>
    </p:spTree>
    <p:extLst>
      <p:ext uri="{BB962C8B-B14F-4D97-AF65-F5344CB8AC3E}">
        <p14:creationId xmlns:p14="http://schemas.microsoft.com/office/powerpoint/2010/main" val="419222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181818"/>
                </a:solidFill>
                <a:effectLst/>
                <a:latin typeface="Open Sans" panose="020B0606030504020204" pitchFamily="34" charset="0"/>
              </a:rPr>
              <a:t>Unlike technologies such as the light bulb or the telephone, the internet has no single “inventor.” Instead, it has evolved over time. The internet got its start in the United States more than 50 years ago as a government weapon in the Cold War. For years, scientists and researchers used it to communicate and share data with one another. Today, we use the internet for almost everything, and for many people it would be impossible to imagine life without it.</a:t>
            </a:r>
            <a:endParaRPr lang="en-US" dirty="0"/>
          </a:p>
        </p:txBody>
      </p:sp>
      <p:sp>
        <p:nvSpPr>
          <p:cNvPr id="4" name="Slide Number Placeholder 3"/>
          <p:cNvSpPr>
            <a:spLocks noGrp="1"/>
          </p:cNvSpPr>
          <p:nvPr>
            <p:ph type="sldNum" sz="quarter" idx="5"/>
          </p:nvPr>
        </p:nvSpPr>
        <p:spPr/>
        <p:txBody>
          <a:bodyPr/>
          <a:lstStyle/>
          <a:p>
            <a:fld id="{F6718F01-8A01-48B3-A111-192C6EC36F22}" type="slidenum">
              <a:rPr lang="en-US" smtClean="0"/>
              <a:t>7</a:t>
            </a:fld>
            <a:endParaRPr lang="en-US"/>
          </a:p>
        </p:txBody>
      </p:sp>
    </p:spTree>
    <p:extLst>
      <p:ext uri="{BB962C8B-B14F-4D97-AF65-F5344CB8AC3E}">
        <p14:creationId xmlns:p14="http://schemas.microsoft.com/office/powerpoint/2010/main" val="2511655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Subnetworks can stand on their own</a:t>
            </a:r>
          </a:p>
          <a:p>
            <a:endParaRPr lang="en-US" dirty="0"/>
          </a:p>
          <a:p>
            <a:r>
              <a:rPr lang="en-US" dirty="0"/>
              <a:t>Computers can dynamically join and leave the network</a:t>
            </a:r>
          </a:p>
          <a:p>
            <a:endParaRPr lang="en-US" dirty="0"/>
          </a:p>
          <a:p>
            <a:r>
              <a:rPr lang="en-US" dirty="0"/>
              <a:t>Built on open standards; anyone can create a new internet device</a:t>
            </a:r>
          </a:p>
          <a:p>
            <a:endParaRPr lang="en-US" dirty="0"/>
          </a:p>
          <a:p>
            <a:r>
              <a:rPr lang="en-US" dirty="0"/>
              <a:t>Lack of centralized control (mostly)</a:t>
            </a:r>
          </a:p>
          <a:p>
            <a:endParaRPr lang="en-US" dirty="0"/>
          </a:p>
          <a:p>
            <a:r>
              <a:rPr lang="en-US" dirty="0"/>
              <a:t>Everyone can use it with simple, commonly-available software</a:t>
            </a:r>
          </a:p>
        </p:txBody>
      </p:sp>
      <p:sp>
        <p:nvSpPr>
          <p:cNvPr id="4" name="Slide Number Placeholder 3"/>
          <p:cNvSpPr>
            <a:spLocks noGrp="1"/>
          </p:cNvSpPr>
          <p:nvPr>
            <p:ph type="sldNum" sz="quarter" idx="5"/>
          </p:nvPr>
        </p:nvSpPr>
        <p:spPr/>
        <p:txBody>
          <a:bodyPr/>
          <a:lstStyle/>
          <a:p>
            <a:fld id="{F6718F01-8A01-48B3-A111-192C6EC36F22}" type="slidenum">
              <a:rPr lang="en-US" smtClean="0"/>
              <a:t>8</a:t>
            </a:fld>
            <a:endParaRPr lang="en-US"/>
          </a:p>
        </p:txBody>
      </p:sp>
    </p:spTree>
    <p:extLst>
      <p:ext uri="{BB962C8B-B14F-4D97-AF65-F5344CB8AC3E}">
        <p14:creationId xmlns:p14="http://schemas.microsoft.com/office/powerpoint/2010/main" val="3910537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Internet Engineering Task Force (IETF): Internet protocol standards</a:t>
            </a:r>
          </a:p>
          <a:p>
            <a:endParaRPr lang="en-US" dirty="0"/>
          </a:p>
          <a:p>
            <a:r>
              <a:rPr lang="en-US" dirty="0"/>
              <a:t>Internet Corporation for Assigned Names and Numbers (ICANN): decides top-level domain names</a:t>
            </a:r>
          </a:p>
          <a:p>
            <a:endParaRPr lang="en-US" dirty="0"/>
          </a:p>
          <a:p>
            <a:r>
              <a:rPr lang="en-US" dirty="0"/>
              <a:t>World Wide Web Consortium (W3C): web standards</a:t>
            </a:r>
          </a:p>
          <a:p>
            <a:endParaRPr lang="en-US" dirty="0"/>
          </a:p>
          <a:p>
            <a:r>
              <a:rPr lang="en-US" dirty="0"/>
              <a:t>IETFICANNW3C</a:t>
            </a:r>
          </a:p>
          <a:p>
            <a:r>
              <a:rPr lang="en-US" dirty="0"/>
              <a:t>These protocols are carried out in large part by Internet service providers and other companies and organizations who build Internet-related products and applications</a:t>
            </a:r>
          </a:p>
        </p:txBody>
      </p:sp>
      <p:sp>
        <p:nvSpPr>
          <p:cNvPr id="4" name="Slide Number Placeholder 3"/>
          <p:cNvSpPr>
            <a:spLocks noGrp="1"/>
          </p:cNvSpPr>
          <p:nvPr>
            <p:ph type="sldNum" sz="quarter" idx="5"/>
          </p:nvPr>
        </p:nvSpPr>
        <p:spPr/>
        <p:txBody>
          <a:bodyPr/>
          <a:lstStyle/>
          <a:p>
            <a:fld id="{F6718F01-8A01-48B3-A111-192C6EC36F22}" type="slidenum">
              <a:rPr lang="en-US" smtClean="0"/>
              <a:t>9</a:t>
            </a:fld>
            <a:endParaRPr lang="en-US"/>
          </a:p>
        </p:txBody>
      </p:sp>
    </p:spTree>
    <p:extLst>
      <p:ext uri="{BB962C8B-B14F-4D97-AF65-F5344CB8AC3E}">
        <p14:creationId xmlns:p14="http://schemas.microsoft.com/office/powerpoint/2010/main" val="3221904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1524000" y="1122363"/>
            <a:ext cx="9144000" cy="2387600"/>
          </a:xfrm>
        </p:spPr>
        <p:txBody>
          <a:bodyPr anchor="b"/>
          <a:lstStyle>
            <a:lvl1pPr algn="l">
              <a:defRPr sz="6000" b="1" i="0" cap="all" baseline="0"/>
            </a:lvl1pPr>
          </a:lstStyle>
          <a:p>
            <a:r>
              <a:rPr lang="en-US"/>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CE66DA5-7751-4D3D-B753-58DF3B418763}"/>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5" name="Footer Placeholder 4">
            <a:extLst>
              <a:ext uri="{FF2B5EF4-FFF2-40B4-BE49-F238E27FC236}">
                <a16:creationId xmlns:a16="http://schemas.microsoft.com/office/drawing/2014/main" id="{7F8C2A2A-62DB-40C0-8AE7-CB9B98649B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1" name="Straight Connector 10">
            <a:extLst>
              <a:ext uri="{FF2B5EF4-FFF2-40B4-BE49-F238E27FC236}">
                <a16:creationId xmlns:a16="http://schemas.microsoft.com/office/drawing/2014/main" id="{D1B787A8-0D67-4B7E-9B48-86BD906AB6B5}"/>
              </a:ext>
            </a:extLst>
          </p:cNvPr>
          <p:cNvCxnSpPr>
            <a:cxnSpLocks/>
          </p:cNvCxnSpPr>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863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AD429-654B-4F0E-94E9-6FEF8EC67E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8D60B2-06F5-4567-BE1F-BBA5270537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6F6F2-8269-4B80-8EE3-81FEE0F9DFA6}"/>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5" name="Footer Placeholder 4">
            <a:extLst>
              <a:ext uri="{FF2B5EF4-FFF2-40B4-BE49-F238E27FC236}">
                <a16:creationId xmlns:a16="http://schemas.microsoft.com/office/drawing/2014/main" id="{56BC86E4-3EDE-4EB4-B1A3-A1198AADD1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752B0-ACEC-49EF-8131-FCF35BC5CD35}"/>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1A0462E3-375D-4E76-8886-69E06985D069}"/>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4109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23B094-F480-477B-901C-7181F88C07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052089-A920-4E52-98DC-8A5DC7B0AC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A074FE-F1B4-421F-A66E-FA351C8F99E9}"/>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5" name="Footer Placeholder 4">
            <a:extLst>
              <a:ext uri="{FF2B5EF4-FFF2-40B4-BE49-F238E27FC236}">
                <a16:creationId xmlns:a16="http://schemas.microsoft.com/office/drawing/2014/main" id="{34D764BA-3AB2-45FD-ABCB-975B3FDDF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B3FEF-8252-49FD-82F2-3E5FABC65F9A}"/>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0AEB5C65-83BB-4EBD-AD22-EDA8489D0F5D}"/>
              </a:ext>
            </a:extLst>
          </p:cNvPr>
          <p:cNvCxnSpPr>
            <a:cxnSpLocks/>
          </p:cNvCxnSpPr>
          <p:nvPr/>
        </p:nvCxnSpPr>
        <p:spPr>
          <a:xfrm flipV="1">
            <a:off x="8313" y="261865"/>
            <a:ext cx="11353802" cy="1"/>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7785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7BB2D-4E2C-4490-A2A3-4B68BCC5D2F9}"/>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5" name="Footer Placeholder 4">
            <a:extLst>
              <a:ext uri="{FF2B5EF4-FFF2-40B4-BE49-F238E27FC236}">
                <a16:creationId xmlns:a16="http://schemas.microsoft.com/office/drawing/2014/main" id="{6140F15D-DD72-46D5-BF0F-F506471070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7" name="Straight Connector 6">
            <a:extLst>
              <a:ext uri="{FF2B5EF4-FFF2-40B4-BE49-F238E27FC236}">
                <a16:creationId xmlns:a16="http://schemas.microsoft.com/office/drawing/2014/main" id="{5C05CAAB-DBA2-4548-AD5F-01BB97FBB207}"/>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7347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FC2D1-D3FE-4B37-8740-57444421FDBF}"/>
              </a:ext>
            </a:extLst>
          </p:cNvPr>
          <p:cNvSpPr>
            <a:spLocks noGrp="1"/>
          </p:cNvSpPr>
          <p:nvPr>
            <p:ph type="title"/>
          </p:nvPr>
        </p:nvSpPr>
        <p:spPr>
          <a:xfrm>
            <a:off x="831850" y="1709738"/>
            <a:ext cx="10515600" cy="2852737"/>
          </a:xfrm>
        </p:spPr>
        <p:txBody>
          <a:bodyPr anchor="b"/>
          <a:lstStyle>
            <a:lvl1pPr>
              <a:defRPr sz="6000" b="1" i="0" cap="all" baseline="0"/>
            </a:lvl1pPr>
          </a:lstStyle>
          <a:p>
            <a:r>
              <a:rPr lang="en-US"/>
              <a:t>Click to edit Master title style</a:t>
            </a:r>
          </a:p>
        </p:txBody>
      </p:sp>
      <p:sp>
        <p:nvSpPr>
          <p:cNvPr id="3" name="Text Placeholder 2">
            <a:extLst>
              <a:ext uri="{FF2B5EF4-FFF2-40B4-BE49-F238E27FC236}">
                <a16:creationId xmlns:a16="http://schemas.microsoft.com/office/drawing/2014/main" id="{BA5AF550-086C-426E-A374-85DB395701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A58988-AD39-4AE9-8E6A-0907F0BE2673}"/>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5" name="Footer Placeholder 4">
            <a:extLst>
              <a:ext uri="{FF2B5EF4-FFF2-40B4-BE49-F238E27FC236}">
                <a16:creationId xmlns:a16="http://schemas.microsoft.com/office/drawing/2014/main" id="{1D366319-82EE-408E-819F-8F8E6DBA7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1C8A6-777F-496D-8620-AE52BFC33FC4}"/>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9" name="Straight Connector 8">
            <a:extLst>
              <a:ext uri="{FF2B5EF4-FFF2-40B4-BE49-F238E27FC236}">
                <a16:creationId xmlns:a16="http://schemas.microsoft.com/office/drawing/2014/main" id="{C031F83B-57A8-4533-981C-D1FFAD2B6B6F}"/>
              </a:ext>
            </a:extLst>
          </p:cNvPr>
          <p:cNvCxnSpPr>
            <a:cxnSpLocks/>
          </p:cNvCxnSpPr>
          <p:nvPr/>
        </p:nvCxnSpPr>
        <p:spPr>
          <a:xfrm>
            <a:off x="715890" y="1701425"/>
            <a:ext cx="0" cy="5148262"/>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010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D8FDCB-69DA-4A8F-8B91-5CFF77897C27}"/>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6" name="Footer Placeholder 5">
            <a:extLst>
              <a:ext uri="{FF2B5EF4-FFF2-40B4-BE49-F238E27FC236}">
                <a16:creationId xmlns:a16="http://schemas.microsoft.com/office/drawing/2014/main" id="{91AC8C07-E0D3-4464-AE3C-25730D75C8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2596A6-734E-4AE0-BFB8-3089137BF8E8}"/>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3FB7E8F4-3FB3-45AB-A381-9093CA95AAE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7620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6B3EF2-2C04-480F-A570-14E520DD00DE}"/>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8" name="Footer Placeholder 7">
            <a:extLst>
              <a:ext uri="{FF2B5EF4-FFF2-40B4-BE49-F238E27FC236}">
                <a16:creationId xmlns:a16="http://schemas.microsoft.com/office/drawing/2014/main" id="{1CF5783E-3073-4F4D-8B9C-C5B18DDA5A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1A75FE3-6719-4790-AA00-251BC2A6E5AF}"/>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10" name="Straight Connector 9">
            <a:extLst>
              <a:ext uri="{FF2B5EF4-FFF2-40B4-BE49-F238E27FC236}">
                <a16:creationId xmlns:a16="http://schemas.microsoft.com/office/drawing/2014/main" id="{160F34ED-DA60-4CC2-B735-B0EC5D9FEA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9500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6" name="Straight Connector 5">
            <a:extLst>
              <a:ext uri="{FF2B5EF4-FFF2-40B4-BE49-F238E27FC236}">
                <a16:creationId xmlns:a16="http://schemas.microsoft.com/office/drawing/2014/main" id="{57596AF9-469C-436D-B7D2-77952EF1825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1744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FF36D6-399B-43E3-84DD-9FC5119ECCE9}"/>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3" name="Footer Placeholder 2">
            <a:extLst>
              <a:ext uri="{FF2B5EF4-FFF2-40B4-BE49-F238E27FC236}">
                <a16:creationId xmlns:a16="http://schemas.microsoft.com/office/drawing/2014/main" id="{50234AB7-3B85-4028-A500-5A1BDBF45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1F40F0-9909-442F-BBA4-409D061ED027}"/>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5" name="Straight Connector 4">
            <a:extLst>
              <a:ext uri="{FF2B5EF4-FFF2-40B4-BE49-F238E27FC236}">
                <a16:creationId xmlns:a16="http://schemas.microsoft.com/office/drawing/2014/main" id="{353C1207-D1C8-49E3-8837-E2B89D366FAE}"/>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3545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F3A79C9-7EDC-44F6-AC48-5DD98A7695AD}"/>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728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0C4E9A-CA29-4CCD-ACFA-B29F80FBA163}"/>
              </a:ext>
            </a:extLst>
          </p:cNvPr>
          <p:cNvSpPr>
            <a:spLocks noGrp="1"/>
          </p:cNvSpPr>
          <p:nvPr>
            <p:ph type="dt" sz="half" idx="10"/>
          </p:nvPr>
        </p:nvSpPr>
        <p:spPr/>
        <p:txBody>
          <a:bodyPr/>
          <a:lstStyle/>
          <a:p>
            <a:fld id="{6A4B53A7-3209-46A6-9454-F38EAC8F11E7}" type="datetimeFigureOut">
              <a:rPr lang="en-US" smtClean="0"/>
              <a:t>1/23/2024</a:t>
            </a:fld>
            <a:endParaRPr lang="en-US"/>
          </a:p>
        </p:txBody>
      </p:sp>
      <p:sp>
        <p:nvSpPr>
          <p:cNvPr id="6" name="Footer Placeholder 5">
            <a:extLst>
              <a:ext uri="{FF2B5EF4-FFF2-40B4-BE49-F238E27FC236}">
                <a16:creationId xmlns:a16="http://schemas.microsoft.com/office/drawing/2014/main" id="{71A5B7BE-3F1B-4FF3-B1D7-6E39B99D07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2F18F1-E27E-470E-AE13-4755DEE63A32}"/>
              </a:ext>
            </a:extLst>
          </p:cNvPr>
          <p:cNvSpPr>
            <a:spLocks noGrp="1"/>
          </p:cNvSpPr>
          <p:nvPr>
            <p:ph type="sldNum" sz="quarter" idx="12"/>
          </p:nvPr>
        </p:nvSpPr>
        <p:spPr/>
        <p:txBody>
          <a:bodyPr/>
          <a:lstStyle/>
          <a:p>
            <a:fld id="{27CE633F-9882-4A5C-83A2-1109D0C73261}" type="slidenum">
              <a:rPr lang="en-US" smtClean="0"/>
              <a:t>‹#›</a:t>
            </a:fld>
            <a:endParaRPr lang="en-US"/>
          </a:p>
        </p:txBody>
      </p:sp>
      <p:cxnSp>
        <p:nvCxnSpPr>
          <p:cNvPr id="8" name="Straight Connector 7">
            <a:extLst>
              <a:ext uri="{FF2B5EF4-FFF2-40B4-BE49-F238E27FC236}">
                <a16:creationId xmlns:a16="http://schemas.microsoft.com/office/drawing/2014/main" id="{00F08750-B7F2-4119-B151-68DE77481335}"/>
              </a:ext>
            </a:extLst>
          </p:cNvPr>
          <p:cNvCxnSpPr>
            <a:cxnSpLocks/>
          </p:cNvCxnSpPr>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87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6A4B53A7-3209-46A6-9454-F38EAC8F11E7}" type="datetimeFigureOut">
              <a:rPr lang="en-US" smtClean="0"/>
              <a:pPr/>
              <a:t>1/23/2024</a:t>
            </a:fld>
            <a:endParaRPr lang="en-US" dirty="0"/>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27CE633F-9882-4A5C-83A2-1109D0C73261}" type="slidenum">
              <a:rPr lang="en-US" smtClean="0"/>
              <a:pPr/>
              <a:t>‹#›</a:t>
            </a:fld>
            <a:endParaRPr lang="en-US"/>
          </a:p>
        </p:txBody>
      </p:sp>
    </p:spTree>
    <p:extLst>
      <p:ext uri="{BB962C8B-B14F-4D97-AF65-F5344CB8AC3E}">
        <p14:creationId xmlns:p14="http://schemas.microsoft.com/office/powerpoint/2010/main" val="3399759766"/>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14" r:id="rId6"/>
    <p:sldLayoutId id="2147483710" r:id="rId7"/>
    <p:sldLayoutId id="2147483711" r:id="rId8"/>
    <p:sldLayoutId id="2147483712" r:id="rId9"/>
    <p:sldLayoutId id="2147483713" r:id="rId10"/>
    <p:sldLayoutId id="2147483715" r:id="rId11"/>
  </p:sldLayoutIdLst>
  <p:txStyles>
    <p:titleStyle>
      <a:lvl1pPr algn="l" defTabSz="914400" rtl="0" eaLnBrk="1" latinLnBrk="0" hangingPunct="1">
        <a:lnSpc>
          <a:spcPct val="9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en.wikipedia.org/wiki/Http_protocol" TargetMode="External"/><Relationship Id="rId4" Type="http://schemas.openxmlformats.org/officeDocument/2006/relationships/hyperlink" Target="http://en.wikipedia.org/wiki/Url"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http.ca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hyperlink" Target="https://gebeasley.org/DH390/activity-rebuild-the-interne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hyperlink" Target="http://www.smallpieces.com/"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h390-spring2024.slack.com/archives/C06F05FT2TY"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en.wikipedia.org/wiki/internet"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webstepbook.com/supplements/slides/ch01-internet.shtml" TargetMode="Externa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Hampster_Dance" TargetMode="External"/><Relationship Id="rId3" Type="http://schemas.openxmlformats.org/officeDocument/2006/relationships/image" Target="../media/image12.png"/><Relationship Id="rId7" Type="http://schemas.openxmlformats.org/officeDocument/2006/relationships/hyperlink" Target="http://www.evolutionoftheweb.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en.wikipedia.org/wiki/Tim_Berners-Lee" TargetMode="External"/><Relationship Id="rId5" Type="http://schemas.openxmlformats.org/officeDocument/2006/relationships/hyperlink" Target="http://en.wikipedia.org/wiki/ARPANET" TargetMode="External"/><Relationship Id="rId10" Type="http://schemas.openxmlformats.org/officeDocument/2006/relationships/image" Target="../media/image13.png"/><Relationship Id="rId4" Type="http://schemas.openxmlformats.org/officeDocument/2006/relationships/hyperlink" Target="https://www.scienceandmediamuseum.org.uk/objects-and-stories/short-history-internet" TargetMode="External"/><Relationship Id="rId9" Type="http://schemas.openxmlformats.org/officeDocument/2006/relationships/hyperlink" Target="https://youtu.be/6WpMlwVwydo?si=Jw6uqowQfzihr4JY"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n.wikibooks.org/wiki/Intellectual_Property_and_the_Internet/Internet_service_provider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79C60ED7-11F7-478C-AC8E-0865FABDA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a:extLst>
              <a:ext uri="{FF2B5EF4-FFF2-40B4-BE49-F238E27FC236}">
                <a16:creationId xmlns:a16="http://schemas.microsoft.com/office/drawing/2014/main" id="{D472C551-D440-40DF-9260-BDB9AC409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7F02054D-DA73-B07C-7097-2FD866447FF6}"/>
              </a:ext>
            </a:extLst>
          </p:cNvPr>
          <p:cNvPicPr>
            <a:picLocks noChangeAspect="1"/>
          </p:cNvPicPr>
          <p:nvPr/>
        </p:nvPicPr>
        <p:blipFill rotWithShape="1">
          <a:blip r:embed="rId3">
            <a:duotone>
              <a:schemeClr val="accent1">
                <a:shade val="45000"/>
                <a:satMod val="135000"/>
              </a:schemeClr>
              <a:prstClr val="white"/>
            </a:duotone>
            <a:alphaModFix amt="35000"/>
          </a:blip>
          <a:srcRect/>
          <a:stretch/>
        </p:blipFill>
        <p:spPr>
          <a:xfrm>
            <a:off x="20" y="-8877"/>
            <a:ext cx="12191980" cy="6858000"/>
          </a:xfrm>
          <a:prstGeom prst="rect">
            <a:avLst/>
          </a:prstGeom>
        </p:spPr>
      </p:pic>
      <p:sp>
        <p:nvSpPr>
          <p:cNvPr id="2" name="Title 1">
            <a:extLst>
              <a:ext uri="{FF2B5EF4-FFF2-40B4-BE49-F238E27FC236}">
                <a16:creationId xmlns:a16="http://schemas.microsoft.com/office/drawing/2014/main" id="{7459025C-4BE5-9EB4-03E8-1F378294AE99}"/>
              </a:ext>
            </a:extLst>
          </p:cNvPr>
          <p:cNvSpPr>
            <a:spLocks noGrp="1"/>
          </p:cNvSpPr>
          <p:nvPr>
            <p:ph type="ctrTitle"/>
          </p:nvPr>
        </p:nvSpPr>
        <p:spPr>
          <a:xfrm>
            <a:off x="994873" y="2271449"/>
            <a:ext cx="6347918" cy="3670098"/>
          </a:xfrm>
        </p:spPr>
        <p:txBody>
          <a:bodyPr anchor="b">
            <a:normAutofit/>
          </a:bodyPr>
          <a:lstStyle/>
          <a:p>
            <a:r>
              <a:rPr lang="en-US" sz="6600" b="1" i="0">
                <a:solidFill>
                  <a:srgbClr val="FFFFFF"/>
                </a:solidFill>
                <a:effectLst/>
                <a:latin typeface="Source Sans Pro" panose="020B0503030403020204" pitchFamily="34" charset="0"/>
              </a:rPr>
              <a:t>The Internet and the World Wide Web</a:t>
            </a:r>
            <a:endParaRPr lang="en-US" sz="6600">
              <a:solidFill>
                <a:srgbClr val="FFFFFF"/>
              </a:solidFill>
            </a:endParaRPr>
          </a:p>
        </p:txBody>
      </p:sp>
      <p:sp>
        <p:nvSpPr>
          <p:cNvPr id="3" name="Subtitle 2">
            <a:extLst>
              <a:ext uri="{FF2B5EF4-FFF2-40B4-BE49-F238E27FC236}">
                <a16:creationId xmlns:a16="http://schemas.microsoft.com/office/drawing/2014/main" id="{46E23ECC-8F42-C85F-0619-99ACC1EF939E}"/>
              </a:ext>
            </a:extLst>
          </p:cNvPr>
          <p:cNvSpPr>
            <a:spLocks noGrp="1"/>
          </p:cNvSpPr>
          <p:nvPr>
            <p:ph type="subTitle" idx="1"/>
          </p:nvPr>
        </p:nvSpPr>
        <p:spPr>
          <a:xfrm>
            <a:off x="7449798" y="3544059"/>
            <a:ext cx="3633923" cy="2397488"/>
          </a:xfrm>
        </p:spPr>
        <p:txBody>
          <a:bodyPr anchor="ctr">
            <a:normAutofit/>
          </a:bodyPr>
          <a:lstStyle/>
          <a:p>
            <a:endParaRPr lang="en-US" sz="2000">
              <a:solidFill>
                <a:srgbClr val="FFFFFF"/>
              </a:solidFill>
            </a:endParaRPr>
          </a:p>
        </p:txBody>
      </p:sp>
      <p:cxnSp>
        <p:nvCxnSpPr>
          <p:cNvPr id="45" name="Straight Connector 44">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878" y="806470"/>
            <a:ext cx="8453437" cy="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46" name="Graphic 22">
            <a:extLst>
              <a:ext uri="{FF2B5EF4-FFF2-40B4-BE49-F238E27FC236}">
                <a16:creationId xmlns:a16="http://schemas.microsoft.com/office/drawing/2014/main" id="{508BEF50-7B1E-49A4-BC19-5F4F1D755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340" y="122578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rgbClr val="FFFFFF"/>
          </a:solidFill>
          <a:ln w="64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7" name="Graphic 23">
            <a:extLst>
              <a:ext uri="{FF2B5EF4-FFF2-40B4-BE49-F238E27FC236}">
                <a16:creationId xmlns:a16="http://schemas.microsoft.com/office/drawing/2014/main" id="{3FBAD350-5664-4811-A208-657FB882D3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34855" y="1685867"/>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48" name="Graphic 21">
            <a:extLst>
              <a:ext uri="{FF2B5EF4-FFF2-40B4-BE49-F238E27FC236}">
                <a16:creationId xmlns:a16="http://schemas.microsoft.com/office/drawing/2014/main" id="{C39ADB8F-D187-49D7-BDCF-C1B6DC7270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87962" y="2175690"/>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rgbClr val="FFFFFF"/>
          </a:solidFill>
          <a:ln w="46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Tree>
    <p:extLst>
      <p:ext uri="{BB962C8B-B14F-4D97-AF65-F5344CB8AC3E}">
        <p14:creationId xmlns:p14="http://schemas.microsoft.com/office/powerpoint/2010/main" val="4650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CDBF2F9D-983F-4E90-827D-5A23216DEA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4EB293-0B75-5011-1BEF-F15F1EB077BC}"/>
              </a:ext>
            </a:extLst>
          </p:cNvPr>
          <p:cNvSpPr>
            <a:spLocks noGrp="1"/>
          </p:cNvSpPr>
          <p:nvPr>
            <p:ph type="title"/>
          </p:nvPr>
        </p:nvSpPr>
        <p:spPr>
          <a:xfrm>
            <a:off x="1864529" y="-620998"/>
            <a:ext cx="9703848" cy="2344840"/>
          </a:xfrm>
        </p:spPr>
        <p:txBody>
          <a:bodyPr anchor="b">
            <a:normAutofit/>
          </a:bodyPr>
          <a:lstStyle/>
          <a:p>
            <a:br>
              <a:rPr lang="en-US" sz="2600"/>
            </a:br>
            <a:r>
              <a:rPr lang="en-US" sz="2600" b="1" i="0">
                <a:effectLst/>
                <a:latin typeface="Source Sans Pro" panose="020B0503030403020204" pitchFamily="34" charset="0"/>
              </a:rPr>
              <a:t>The World Wide Web (WWW) ---</a:t>
            </a:r>
            <a:br>
              <a:rPr lang="en-US" sz="2600" b="1" i="0">
                <a:effectLst/>
                <a:latin typeface="Source Sans Pro" panose="020B0503030403020204" pitchFamily="34" charset="0"/>
              </a:rPr>
            </a:br>
            <a:r>
              <a:rPr lang="en-US" sz="2600" b="1" i="0">
                <a:effectLst/>
                <a:latin typeface="Source Sans Pro" panose="020B0503030403020204" pitchFamily="34" charset="0"/>
              </a:rPr>
              <a:t>Wait, how is it different than the Internet again?</a:t>
            </a:r>
            <a:br>
              <a:rPr lang="en-US" sz="2600" b="1" i="0">
                <a:effectLst/>
                <a:latin typeface="Source Sans Pro" panose="020B0503030403020204" pitchFamily="34" charset="0"/>
              </a:rPr>
            </a:br>
            <a:endParaRPr lang="en-US" sz="2600"/>
          </a:p>
        </p:txBody>
      </p:sp>
      <p:sp>
        <p:nvSpPr>
          <p:cNvPr id="3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960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4"/>
          </a:solidFill>
          <a:ln w="776" cap="flat">
            <a:noFill/>
            <a:prstDash val="solid"/>
            <a:miter/>
          </a:ln>
        </p:spPr>
        <p:txBody>
          <a:bodyPr rtlCol="0" anchor="ctr"/>
          <a:lstStyle/>
          <a:p>
            <a:endParaRPr lang="en-US"/>
          </a:p>
        </p:txBody>
      </p:sp>
      <p:sp>
        <p:nvSpPr>
          <p:cNvPr id="39"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6116"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4"/>
          </a:solidFill>
          <a:ln w="516" cap="flat">
            <a:noFill/>
            <a:prstDash val="solid"/>
            <a:miter/>
          </a:ln>
        </p:spPr>
        <p:txBody>
          <a:bodyPr rtlCol="0" anchor="ctr"/>
          <a:lstStyle/>
          <a:p>
            <a:endParaRPr lang="en-US"/>
          </a:p>
        </p:txBody>
      </p:sp>
      <p:sp>
        <p:nvSpPr>
          <p:cNvPr id="4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12748"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4"/>
          </a:solidFill>
          <a:ln w="751" cap="flat">
            <a:noFill/>
            <a:prstDash val="solid"/>
            <a:miter/>
          </a:ln>
        </p:spPr>
        <p:txBody>
          <a:bodyPr rtlCol="0" anchor="ctr"/>
          <a:lstStyle/>
          <a:p>
            <a:endParaRPr lang="en-US"/>
          </a:p>
        </p:txBody>
      </p:sp>
      <p:pic>
        <p:nvPicPr>
          <p:cNvPr id="5" name="Picture 4" descr="A close-up of a website&#10;&#10;Description automatically generated">
            <a:extLst>
              <a:ext uri="{FF2B5EF4-FFF2-40B4-BE49-F238E27FC236}">
                <a16:creationId xmlns:a16="http://schemas.microsoft.com/office/drawing/2014/main" id="{6E63F25E-E6D9-33F4-C9B2-48CE7DD53CEC}"/>
              </a:ext>
            </a:extLst>
          </p:cNvPr>
          <p:cNvPicPr>
            <a:picLocks noChangeAspect="1"/>
          </p:cNvPicPr>
          <p:nvPr/>
        </p:nvPicPr>
        <p:blipFill>
          <a:blip r:embed="rId3"/>
          <a:stretch>
            <a:fillRect/>
          </a:stretch>
        </p:blipFill>
        <p:spPr>
          <a:xfrm>
            <a:off x="2914650" y="2924357"/>
            <a:ext cx="4587557" cy="1085667"/>
          </a:xfrm>
          <a:prstGeom prst="rect">
            <a:avLst/>
          </a:prstGeom>
        </p:spPr>
      </p:pic>
      <p:sp>
        <p:nvSpPr>
          <p:cNvPr id="3" name="Content Placeholder 2">
            <a:extLst>
              <a:ext uri="{FF2B5EF4-FFF2-40B4-BE49-F238E27FC236}">
                <a16:creationId xmlns:a16="http://schemas.microsoft.com/office/drawing/2014/main" id="{18D1676E-B69F-EB68-15AE-D3035AA9ED1F}"/>
              </a:ext>
            </a:extLst>
          </p:cNvPr>
          <p:cNvSpPr>
            <a:spLocks noGrp="1"/>
          </p:cNvSpPr>
          <p:nvPr>
            <p:ph idx="1"/>
          </p:nvPr>
        </p:nvSpPr>
        <p:spPr>
          <a:xfrm>
            <a:off x="1864529" y="1861102"/>
            <a:ext cx="6431741" cy="4349198"/>
          </a:xfrm>
        </p:spPr>
        <p:txBody>
          <a:bodyPr anchor="t">
            <a:normAutofit/>
          </a:bodyPr>
          <a:lstStyle/>
          <a:p>
            <a:pPr lvl="1" fontAlgn="base"/>
            <a:r>
              <a:rPr lang="en-US" sz="1700" b="1" i="0" dirty="0">
                <a:effectLst/>
                <a:latin typeface="Source Sans Pro" panose="020B0503030403020204" pitchFamily="34" charset="0"/>
              </a:rPr>
              <a:t>Uniform Resource Locator (</a:t>
            </a:r>
            <a:r>
              <a:rPr lang="en-US" sz="1700" b="1" i="0" u="none" strike="noStrike" dirty="0">
                <a:effectLst/>
                <a:latin typeface="Source Sans Pro" panose="020B0503030403020204" pitchFamily="34" charset="0"/>
                <a:hlinkClick r:id="rId4"/>
              </a:rPr>
              <a:t>URL</a:t>
            </a:r>
            <a:r>
              <a:rPr lang="en-US" sz="1700" b="1" i="0" dirty="0">
                <a:effectLst/>
                <a:latin typeface="Source Sans Pro" panose="020B0503030403020204" pitchFamily="34" charset="0"/>
              </a:rPr>
              <a:t>)</a:t>
            </a:r>
          </a:p>
          <a:p>
            <a:pPr lvl="2" fontAlgn="base">
              <a:spcAft>
                <a:spcPts val="500"/>
              </a:spcAft>
            </a:pPr>
            <a:r>
              <a:rPr lang="en-US" sz="1700" b="0" i="0" dirty="0">
                <a:effectLst/>
                <a:latin typeface="Source Sans Pro" panose="020B0503030403020204" pitchFamily="34" charset="0"/>
              </a:rPr>
              <a:t>An identifier for the location of a document on a web site</a:t>
            </a:r>
          </a:p>
          <a:p>
            <a:pPr lvl="2" fontAlgn="base">
              <a:spcAft>
                <a:spcPts val="500"/>
              </a:spcAft>
            </a:pPr>
            <a:r>
              <a:rPr lang="en-US" sz="1700" b="0" i="0" dirty="0">
                <a:effectLst/>
                <a:latin typeface="Source Sans Pro" panose="020B0503030403020204" pitchFamily="34" charset="0"/>
              </a:rPr>
              <a:t>A basic URL:</a:t>
            </a:r>
          </a:p>
          <a:p>
            <a:pPr lvl="2" fontAlgn="base">
              <a:spcAft>
                <a:spcPts val="500"/>
              </a:spcAft>
            </a:pPr>
            <a:endParaRPr lang="en-US" sz="1700" dirty="0">
              <a:latin typeface="Source Sans Pro" panose="020B0503030403020204" pitchFamily="34" charset="0"/>
            </a:endParaRPr>
          </a:p>
          <a:p>
            <a:pPr lvl="2" fontAlgn="base">
              <a:spcAft>
                <a:spcPts val="500"/>
              </a:spcAft>
            </a:pPr>
            <a:endParaRPr lang="en-US" sz="1700" b="0" i="0" dirty="0">
              <a:effectLst/>
              <a:latin typeface="Source Sans Pro" panose="020B0503030403020204" pitchFamily="34" charset="0"/>
            </a:endParaRPr>
          </a:p>
          <a:p>
            <a:pPr lvl="2" fontAlgn="base">
              <a:spcAft>
                <a:spcPts val="500"/>
              </a:spcAft>
            </a:pPr>
            <a:endParaRPr lang="en-US" sz="1700" b="0" i="0" dirty="0">
              <a:effectLst/>
              <a:latin typeface="Source Sans Pro" panose="020B0503030403020204" pitchFamily="34" charset="0"/>
            </a:endParaRPr>
          </a:p>
          <a:p>
            <a:pPr lvl="1" fontAlgn="base">
              <a:spcAft>
                <a:spcPts val="500"/>
              </a:spcAft>
            </a:pPr>
            <a:r>
              <a:rPr lang="en-US" sz="1700" b="1" i="0" dirty="0">
                <a:effectLst/>
                <a:latin typeface="Source Sans Pro" panose="020B0503030403020204" pitchFamily="34" charset="0"/>
              </a:rPr>
              <a:t>Hypertext Transport Protocol (</a:t>
            </a:r>
            <a:r>
              <a:rPr lang="en-US" sz="1700" b="1" i="0" u="none" strike="noStrike" dirty="0">
                <a:effectLst/>
                <a:latin typeface="Source Sans Pro" panose="020B0503030403020204" pitchFamily="34" charset="0"/>
                <a:hlinkClick r:id="rId5"/>
              </a:rPr>
              <a:t>HTTP</a:t>
            </a:r>
            <a:r>
              <a:rPr lang="en-US" sz="1700" b="1" i="0" dirty="0">
                <a:effectLst/>
                <a:latin typeface="Source Sans Pro" panose="020B0503030403020204" pitchFamily="34" charset="0"/>
              </a:rPr>
              <a:t>)</a:t>
            </a:r>
            <a:endParaRPr lang="en-US" sz="1700" b="0" i="0" dirty="0">
              <a:effectLst/>
              <a:latin typeface="Source Sans Pro" panose="020B0503030403020204" pitchFamily="34" charset="0"/>
            </a:endParaRPr>
          </a:p>
          <a:p>
            <a:pPr lvl="2" fontAlgn="base">
              <a:spcAft>
                <a:spcPts val="500"/>
              </a:spcAft>
            </a:pPr>
            <a:r>
              <a:rPr lang="en-US" sz="1700" b="0" i="0" dirty="0">
                <a:effectLst/>
                <a:latin typeface="Source Sans Pro" panose="020B0503030403020204" pitchFamily="34" charset="0"/>
              </a:rPr>
              <a:t>GET filename: download</a:t>
            </a:r>
          </a:p>
          <a:p>
            <a:pPr lvl="2" fontAlgn="base">
              <a:spcAft>
                <a:spcPts val="500"/>
              </a:spcAft>
            </a:pPr>
            <a:r>
              <a:rPr lang="en-US" sz="1700" b="0" i="0" dirty="0">
                <a:effectLst/>
                <a:latin typeface="Source Sans Pro" panose="020B0503030403020204" pitchFamily="34" charset="0"/>
              </a:rPr>
              <a:t>POST filename: send a web form response</a:t>
            </a:r>
          </a:p>
          <a:p>
            <a:pPr lvl="2" fontAlgn="base">
              <a:spcAft>
                <a:spcPts val="500"/>
              </a:spcAft>
            </a:pPr>
            <a:r>
              <a:rPr lang="en-US" sz="1700" b="0" i="0" dirty="0">
                <a:effectLst/>
                <a:latin typeface="Source Sans Pro" panose="020B0503030403020204" pitchFamily="34" charset="0"/>
              </a:rPr>
              <a:t>PUT filename: upload</a:t>
            </a:r>
          </a:p>
          <a:p>
            <a:pPr lvl="2" fontAlgn="base">
              <a:spcAft>
                <a:spcPts val="500"/>
              </a:spcAft>
            </a:pPr>
            <a:endParaRPr lang="en-US" sz="1700" dirty="0">
              <a:latin typeface="Source Sans Pro" panose="020B0503030403020204" pitchFamily="34" charset="0"/>
            </a:endParaRPr>
          </a:p>
          <a:p>
            <a:pPr lvl="2" fontAlgn="base">
              <a:spcAft>
                <a:spcPts val="500"/>
              </a:spcAft>
            </a:pPr>
            <a:endParaRPr lang="en-US" sz="1700" dirty="0">
              <a:latin typeface="Source Sans Pro" panose="020B0503030403020204" pitchFamily="34" charset="0"/>
            </a:endParaRPr>
          </a:p>
          <a:p>
            <a:pPr lvl="2" fontAlgn="base">
              <a:spcAft>
                <a:spcPts val="500"/>
              </a:spcAft>
            </a:pPr>
            <a:endParaRPr lang="en-US" sz="1700" b="0" i="0" dirty="0">
              <a:effectLst/>
              <a:latin typeface="Source Sans Pro" panose="020B0503030403020204" pitchFamily="34" charset="0"/>
            </a:endParaRPr>
          </a:p>
          <a:p>
            <a:endParaRPr lang="en-US" sz="1700" b="1" i="0" dirty="0">
              <a:effectLst/>
              <a:latin typeface="Source Sans Pro" panose="020B0503030403020204" pitchFamily="34" charset="0"/>
            </a:endParaRPr>
          </a:p>
          <a:p>
            <a:endParaRPr lang="en-US" sz="1700" dirty="0"/>
          </a:p>
        </p:txBody>
      </p:sp>
      <p:cxnSp>
        <p:nvCxnSpPr>
          <p:cNvPr id="43" name="Straight Connector 4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68377"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9396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2450F0-10AB-7F66-1387-B30F4B1B7EA7}"/>
              </a:ext>
            </a:extLst>
          </p:cNvPr>
          <p:cNvSpPr>
            <a:spLocks noGrp="1"/>
          </p:cNvSpPr>
          <p:nvPr>
            <p:ph type="title"/>
          </p:nvPr>
        </p:nvSpPr>
        <p:spPr>
          <a:xfrm>
            <a:off x="5946711" y="-27677"/>
            <a:ext cx="5716555" cy="1716256"/>
          </a:xfrm>
        </p:spPr>
        <p:txBody>
          <a:bodyPr anchor="b">
            <a:normAutofit/>
          </a:bodyPr>
          <a:lstStyle/>
          <a:p>
            <a:r>
              <a:rPr lang="en-US" sz="5400" dirty="0"/>
              <a:t>HTTP Error Codes</a:t>
            </a:r>
          </a:p>
        </p:txBody>
      </p:sp>
      <p:sp>
        <p:nvSpPr>
          <p:cNvPr id="26" name="Rectangle 25">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script on a screen">
            <a:extLst>
              <a:ext uri="{FF2B5EF4-FFF2-40B4-BE49-F238E27FC236}">
                <a16:creationId xmlns:a16="http://schemas.microsoft.com/office/drawing/2014/main" id="{A5474441-A4FD-4FC9-3374-3349528A8594}"/>
              </a:ext>
            </a:extLst>
          </p:cNvPr>
          <p:cNvPicPr>
            <a:picLocks noChangeAspect="1"/>
          </p:cNvPicPr>
          <p:nvPr/>
        </p:nvPicPr>
        <p:blipFill rotWithShape="1">
          <a:blip r:embed="rId3"/>
          <a:srcRect l="1944" r="42370"/>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45585F67-7B4C-FDF3-9AC8-6549123F2AA0}"/>
              </a:ext>
            </a:extLst>
          </p:cNvPr>
          <p:cNvSpPr>
            <a:spLocks noGrp="1"/>
          </p:cNvSpPr>
          <p:nvPr>
            <p:ph idx="1"/>
          </p:nvPr>
        </p:nvSpPr>
        <p:spPr>
          <a:xfrm>
            <a:off x="6316823" y="1791478"/>
            <a:ext cx="4510481" cy="4564872"/>
          </a:xfrm>
        </p:spPr>
        <p:txBody>
          <a:bodyPr anchor="t">
            <a:normAutofit/>
          </a:bodyPr>
          <a:lstStyle/>
          <a:p>
            <a:pPr marL="0" indent="0">
              <a:buNone/>
            </a:pPr>
            <a:r>
              <a:rPr lang="en-US" sz="1800" dirty="0"/>
              <a:t>When something goes wrong, the web server returns a special "error code" number to the browser, possibly followed by an HTML document</a:t>
            </a:r>
          </a:p>
          <a:p>
            <a:pPr marL="0" indent="0">
              <a:buNone/>
            </a:pPr>
            <a:endParaRPr lang="en-US" sz="1800" dirty="0"/>
          </a:p>
          <a:p>
            <a:pPr marL="0" indent="0">
              <a:buNone/>
            </a:pPr>
            <a:r>
              <a:rPr lang="en-US" sz="1800" dirty="0"/>
              <a:t>Common Error Codes:</a:t>
            </a:r>
          </a:p>
        </p:txBody>
      </p:sp>
      <p:cxnSp>
        <p:nvCxnSpPr>
          <p:cNvPr id="2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4330FEBB-079C-1D07-8698-91251C2433E2}"/>
              </a:ext>
            </a:extLst>
          </p:cNvPr>
          <p:cNvGraphicFramePr>
            <a:graphicFrameLocks noGrp="1"/>
          </p:cNvGraphicFramePr>
          <p:nvPr>
            <p:extLst>
              <p:ext uri="{D42A27DB-BD31-4B8C-83A1-F6EECF244321}">
                <p14:modId xmlns:p14="http://schemas.microsoft.com/office/powerpoint/2010/main" val="1394205706"/>
              </p:ext>
            </p:extLst>
          </p:nvPr>
        </p:nvGraphicFramePr>
        <p:xfrm>
          <a:off x="6419494" y="3691429"/>
          <a:ext cx="4510481" cy="2140051"/>
        </p:xfrm>
        <a:graphic>
          <a:graphicData uri="http://schemas.openxmlformats.org/drawingml/2006/table">
            <a:tbl>
              <a:tblPr firstRow="1" bandRow="1">
                <a:tableStyleId>{5C22544A-7EE6-4342-B048-85BDC9FD1C3A}</a:tableStyleId>
              </a:tblPr>
              <a:tblGrid>
                <a:gridCol w="943518">
                  <a:extLst>
                    <a:ext uri="{9D8B030D-6E8A-4147-A177-3AD203B41FA5}">
                      <a16:colId xmlns:a16="http://schemas.microsoft.com/office/drawing/2014/main" val="2737867953"/>
                    </a:ext>
                  </a:extLst>
                </a:gridCol>
                <a:gridCol w="3566963">
                  <a:extLst>
                    <a:ext uri="{9D8B030D-6E8A-4147-A177-3AD203B41FA5}">
                      <a16:colId xmlns:a16="http://schemas.microsoft.com/office/drawing/2014/main" val="2303098567"/>
                    </a:ext>
                  </a:extLst>
                </a:gridCol>
              </a:tblGrid>
              <a:tr h="301857">
                <a:tc>
                  <a:txBody>
                    <a:bodyPr/>
                    <a:lstStyle/>
                    <a:p>
                      <a:r>
                        <a:rPr lang="en-US" sz="1200" dirty="0"/>
                        <a:t>Number</a:t>
                      </a:r>
                    </a:p>
                  </a:txBody>
                  <a:tcPr/>
                </a:tc>
                <a:tc>
                  <a:txBody>
                    <a:bodyPr/>
                    <a:lstStyle/>
                    <a:p>
                      <a:r>
                        <a:rPr lang="en-US" sz="1200" dirty="0"/>
                        <a:t>Meaning</a:t>
                      </a:r>
                    </a:p>
                  </a:txBody>
                  <a:tcPr/>
                </a:tc>
                <a:extLst>
                  <a:ext uri="{0D108BD9-81ED-4DB2-BD59-A6C34878D82A}">
                    <a16:rowId xmlns:a16="http://schemas.microsoft.com/office/drawing/2014/main" val="1565536782"/>
                  </a:ext>
                </a:extLst>
              </a:tr>
              <a:tr h="295820">
                <a:tc>
                  <a:txBody>
                    <a:bodyPr/>
                    <a:lstStyle/>
                    <a:p>
                      <a:r>
                        <a:rPr lang="en-US" sz="1200" dirty="0"/>
                        <a:t>200</a:t>
                      </a:r>
                    </a:p>
                  </a:txBody>
                  <a:tcPr/>
                </a:tc>
                <a:tc>
                  <a:txBody>
                    <a:bodyPr/>
                    <a:lstStyle/>
                    <a:p>
                      <a:r>
                        <a:rPr lang="en-US" sz="1200" dirty="0"/>
                        <a:t>OK</a:t>
                      </a:r>
                    </a:p>
                  </a:txBody>
                  <a:tcPr/>
                </a:tc>
                <a:extLst>
                  <a:ext uri="{0D108BD9-81ED-4DB2-BD59-A6C34878D82A}">
                    <a16:rowId xmlns:a16="http://schemas.microsoft.com/office/drawing/2014/main" val="2382088363"/>
                  </a:ext>
                </a:extLst>
              </a:tr>
              <a:tr h="359094">
                <a:tc>
                  <a:txBody>
                    <a:bodyPr/>
                    <a:lstStyle/>
                    <a:p>
                      <a:r>
                        <a:rPr lang="en-US" sz="1200" dirty="0"/>
                        <a:t>301-303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page has moved (permanently or temporarily)</a:t>
                      </a:r>
                    </a:p>
                  </a:txBody>
                  <a:tcPr/>
                </a:tc>
                <a:extLst>
                  <a:ext uri="{0D108BD9-81ED-4DB2-BD59-A6C34878D82A}">
                    <a16:rowId xmlns:a16="http://schemas.microsoft.com/office/drawing/2014/main" val="3464507708"/>
                  </a:ext>
                </a:extLst>
              </a:tr>
              <a:tr h="295820">
                <a:tc>
                  <a:txBody>
                    <a:bodyPr/>
                    <a:lstStyle/>
                    <a:p>
                      <a:r>
                        <a:rPr lang="en-US" sz="1200" dirty="0"/>
                        <a:t>403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are forbidden to access this page</a:t>
                      </a:r>
                    </a:p>
                  </a:txBody>
                  <a:tcPr/>
                </a:tc>
                <a:extLst>
                  <a:ext uri="{0D108BD9-81ED-4DB2-BD59-A6C34878D82A}">
                    <a16:rowId xmlns:a16="http://schemas.microsoft.com/office/drawing/2014/main" val="619887253"/>
                  </a:ext>
                </a:extLst>
              </a:tr>
              <a:tr h="295820">
                <a:tc>
                  <a:txBody>
                    <a:bodyPr/>
                    <a:lstStyle/>
                    <a:p>
                      <a:r>
                        <a:rPr lang="en-US" sz="1200" dirty="0"/>
                        <a:t>404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page not found</a:t>
                      </a:r>
                    </a:p>
                  </a:txBody>
                  <a:tcPr/>
                </a:tc>
                <a:extLst>
                  <a:ext uri="{0D108BD9-81ED-4DB2-BD59-A6C34878D82A}">
                    <a16:rowId xmlns:a16="http://schemas.microsoft.com/office/drawing/2014/main" val="518600601"/>
                  </a:ext>
                </a:extLst>
              </a:tr>
              <a:tr h="295820">
                <a:tc>
                  <a:txBody>
                    <a:bodyPr/>
                    <a:lstStyle/>
                    <a:p>
                      <a:r>
                        <a:rPr lang="en-US" sz="1200" dirty="0"/>
                        <a:t>418</a:t>
                      </a:r>
                    </a:p>
                  </a:txBody>
                  <a:tcPr/>
                </a:tc>
                <a:tc>
                  <a:txBody>
                    <a:bodyPr/>
                    <a:lstStyle/>
                    <a:p>
                      <a:r>
                        <a:rPr lang="en-US" sz="1200" dirty="0"/>
                        <a:t>I'm a teapot</a:t>
                      </a:r>
                    </a:p>
                  </a:txBody>
                  <a:tcPr/>
                </a:tc>
                <a:extLst>
                  <a:ext uri="{0D108BD9-81ED-4DB2-BD59-A6C34878D82A}">
                    <a16:rowId xmlns:a16="http://schemas.microsoft.com/office/drawing/2014/main" val="97533512"/>
                  </a:ext>
                </a:extLst>
              </a:tr>
              <a:tr h="295820">
                <a:tc>
                  <a:txBody>
                    <a:bodyPr/>
                    <a:lstStyle/>
                    <a:p>
                      <a:r>
                        <a:rPr lang="en-US" sz="1200" dirty="0"/>
                        <a:t>500</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internal server error</a:t>
                      </a:r>
                    </a:p>
                  </a:txBody>
                  <a:tcPr/>
                </a:tc>
                <a:extLst>
                  <a:ext uri="{0D108BD9-81ED-4DB2-BD59-A6C34878D82A}">
                    <a16:rowId xmlns:a16="http://schemas.microsoft.com/office/drawing/2014/main" val="22527755"/>
                  </a:ext>
                </a:extLst>
              </a:tr>
            </a:tbl>
          </a:graphicData>
        </a:graphic>
      </p:graphicFrame>
      <p:sp>
        <p:nvSpPr>
          <p:cNvPr id="7" name="TextBox 6">
            <a:extLst>
              <a:ext uri="{FF2B5EF4-FFF2-40B4-BE49-F238E27FC236}">
                <a16:creationId xmlns:a16="http://schemas.microsoft.com/office/drawing/2014/main" id="{6A3D1FA3-E86C-3B45-1D7C-63CEC853AAEA}"/>
              </a:ext>
            </a:extLst>
          </p:cNvPr>
          <p:cNvSpPr txBox="1"/>
          <p:nvPr/>
        </p:nvSpPr>
        <p:spPr>
          <a:xfrm>
            <a:off x="6412091" y="5831480"/>
            <a:ext cx="6097554" cy="369332"/>
          </a:xfrm>
          <a:prstGeom prst="rect">
            <a:avLst/>
          </a:prstGeom>
          <a:noFill/>
        </p:spPr>
        <p:txBody>
          <a:bodyPr wrap="square">
            <a:spAutoFit/>
          </a:bodyPr>
          <a:lstStyle/>
          <a:p>
            <a:r>
              <a:rPr lang="en-US" dirty="0">
                <a:hlinkClick r:id="rId4"/>
              </a:rPr>
              <a:t>Complete list... as cats</a:t>
            </a:r>
            <a:endParaRPr lang="en-US" dirty="0"/>
          </a:p>
        </p:txBody>
      </p:sp>
    </p:spTree>
    <p:extLst>
      <p:ext uri="{BB962C8B-B14F-4D97-AF65-F5344CB8AC3E}">
        <p14:creationId xmlns:p14="http://schemas.microsoft.com/office/powerpoint/2010/main" val="2244987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3D6F2B37-FE61-1EBA-0A59-37CDAE6F3349}"/>
              </a:ext>
            </a:extLst>
          </p:cNvPr>
          <p:cNvSpPr>
            <a:spLocks noGrp="1"/>
          </p:cNvSpPr>
          <p:nvPr>
            <p:ph type="title"/>
          </p:nvPr>
        </p:nvSpPr>
        <p:spPr>
          <a:xfrm>
            <a:off x="3545528" y="158342"/>
            <a:ext cx="7161245" cy="1325563"/>
          </a:xfrm>
        </p:spPr>
        <p:txBody>
          <a:bodyPr>
            <a:normAutofit/>
          </a:bodyPr>
          <a:lstStyle/>
          <a:p>
            <a:r>
              <a:rPr lang="en-US" i="0" dirty="0">
                <a:effectLst/>
              </a:rPr>
              <a:t>What is a web page, really?</a:t>
            </a:r>
            <a:endParaRPr lang="en-US" dirty="0"/>
          </a:p>
        </p:txBody>
      </p:sp>
      <p:sp>
        <p:nvSpPr>
          <p:cNvPr id="32"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34"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440" y="1027906"/>
            <a:ext cx="3408787" cy="0"/>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
        <p:nvSpPr>
          <p:cNvPr id="38"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16" name="Content Placeholder 15">
            <a:extLst>
              <a:ext uri="{FF2B5EF4-FFF2-40B4-BE49-F238E27FC236}">
                <a16:creationId xmlns:a16="http://schemas.microsoft.com/office/drawing/2014/main" id="{E37D3680-9118-12F9-03C2-BF10BA937360}"/>
              </a:ext>
            </a:extLst>
          </p:cNvPr>
          <p:cNvGraphicFramePr>
            <a:graphicFrameLocks/>
          </p:cNvGraphicFramePr>
          <p:nvPr>
            <p:extLst>
              <p:ext uri="{D42A27DB-BD31-4B8C-83A1-F6EECF244321}">
                <p14:modId xmlns:p14="http://schemas.microsoft.com/office/powerpoint/2010/main" val="3961569938"/>
              </p:ext>
            </p:extLst>
          </p:nvPr>
        </p:nvGraphicFramePr>
        <p:xfrm>
          <a:off x="412431" y="1175159"/>
          <a:ext cx="10941369" cy="5575412"/>
        </p:xfrm>
        <a:graphic>
          <a:graphicData uri="http://schemas.openxmlformats.org/drawingml/2006/table">
            <a:tbl>
              <a:tblPr firstRow="1" bandRow="1">
                <a:tableStyleId>{5C22544A-7EE6-4342-B048-85BDC9FD1C3A}</a:tableStyleId>
              </a:tblPr>
              <a:tblGrid>
                <a:gridCol w="2373029">
                  <a:extLst>
                    <a:ext uri="{9D8B030D-6E8A-4147-A177-3AD203B41FA5}">
                      <a16:colId xmlns:a16="http://schemas.microsoft.com/office/drawing/2014/main" val="3003539465"/>
                    </a:ext>
                  </a:extLst>
                </a:gridCol>
                <a:gridCol w="2271564">
                  <a:extLst>
                    <a:ext uri="{9D8B030D-6E8A-4147-A177-3AD203B41FA5}">
                      <a16:colId xmlns:a16="http://schemas.microsoft.com/office/drawing/2014/main" val="364588583"/>
                    </a:ext>
                  </a:extLst>
                </a:gridCol>
                <a:gridCol w="3135109">
                  <a:extLst>
                    <a:ext uri="{9D8B030D-6E8A-4147-A177-3AD203B41FA5}">
                      <a16:colId xmlns:a16="http://schemas.microsoft.com/office/drawing/2014/main" val="2493002252"/>
                    </a:ext>
                  </a:extLst>
                </a:gridCol>
                <a:gridCol w="3161667">
                  <a:extLst>
                    <a:ext uri="{9D8B030D-6E8A-4147-A177-3AD203B41FA5}">
                      <a16:colId xmlns:a16="http://schemas.microsoft.com/office/drawing/2014/main" val="3116496874"/>
                    </a:ext>
                  </a:extLst>
                </a:gridCol>
              </a:tblGrid>
              <a:tr h="553289">
                <a:tc>
                  <a:txBody>
                    <a:bodyPr/>
                    <a:lstStyle/>
                    <a:p>
                      <a:pPr algn="ctr"/>
                      <a:r>
                        <a:rPr lang="en-US" dirty="0"/>
                        <a:t>Content</a:t>
                      </a:r>
                    </a:p>
                  </a:txBody>
                  <a:tcPr anchor="ctr"/>
                </a:tc>
                <a:tc>
                  <a:txBody>
                    <a:bodyPr/>
                    <a:lstStyle/>
                    <a:p>
                      <a:pPr algn="ctr"/>
                      <a:r>
                        <a:rPr lang="en-US" dirty="0"/>
                        <a:t>Structure</a:t>
                      </a:r>
                    </a:p>
                  </a:txBody>
                  <a:tcPr anchor="ctr"/>
                </a:tc>
                <a:tc>
                  <a:txBody>
                    <a:bodyPr/>
                    <a:lstStyle/>
                    <a:p>
                      <a:pPr algn="ctr"/>
                      <a:r>
                        <a:rPr lang="en-US" dirty="0"/>
                        <a:t>Style</a:t>
                      </a:r>
                    </a:p>
                  </a:txBody>
                  <a:tcPr anchor="ctr"/>
                </a:tc>
                <a:tc>
                  <a:txBody>
                    <a:bodyPr/>
                    <a:lstStyle/>
                    <a:p>
                      <a:pPr algn="ctr"/>
                      <a:r>
                        <a:rPr lang="en-US" dirty="0"/>
                        <a:t>Behavior</a:t>
                      </a:r>
                    </a:p>
                  </a:txBody>
                  <a:tcPr anchor="ctr"/>
                </a:tc>
                <a:extLst>
                  <a:ext uri="{0D108BD9-81ED-4DB2-BD59-A6C34878D82A}">
                    <a16:rowId xmlns:a16="http://schemas.microsoft.com/office/drawing/2014/main" val="1985446558"/>
                  </a:ext>
                </a:extLst>
              </a:tr>
              <a:tr h="4107723">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35075179"/>
                  </a:ext>
                </a:extLst>
              </a:tr>
              <a:tr h="8634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mn-cs"/>
                        </a:rPr>
                        <a:t>Words &amp; Images</a:t>
                      </a:r>
                    </a:p>
                    <a:p>
                      <a:endParaRPr lang="en-US" dirty="0"/>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mn-cs"/>
                        </a:rPr>
                        <a:t>HTML</a:t>
                      </a:r>
                    </a:p>
                    <a:p>
                      <a:endParaRPr lang="en-US" dirty="0"/>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mn-cs"/>
                        </a:rPr>
                        <a:t>CSS</a:t>
                      </a:r>
                    </a:p>
                    <a:p>
                      <a:endParaRPr lang="en-US" dirty="0"/>
                    </a:p>
                  </a:txBody>
                  <a:tcPr anchor="c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mn-lt"/>
                          <a:ea typeface="+mn-ea"/>
                          <a:cs typeface="+mn-cs"/>
                        </a:rPr>
                        <a:t>JavaScript &amp; Server Programs</a:t>
                      </a:r>
                    </a:p>
                    <a:p>
                      <a:endParaRPr lang="en-US" dirty="0"/>
                    </a:p>
                  </a:txBody>
                  <a:tcPr anchor="ctr">
                    <a:solidFill>
                      <a:schemeClr val="accent1"/>
                    </a:solidFill>
                  </a:tcPr>
                </a:tc>
                <a:extLst>
                  <a:ext uri="{0D108BD9-81ED-4DB2-BD59-A6C34878D82A}">
                    <a16:rowId xmlns:a16="http://schemas.microsoft.com/office/drawing/2014/main" val="1802786315"/>
                  </a:ext>
                </a:extLst>
              </a:tr>
            </a:tbl>
          </a:graphicData>
        </a:graphic>
      </p:graphicFrame>
      <p:pic>
        <p:nvPicPr>
          <p:cNvPr id="17" name="Picture 16">
            <a:extLst>
              <a:ext uri="{FF2B5EF4-FFF2-40B4-BE49-F238E27FC236}">
                <a16:creationId xmlns:a16="http://schemas.microsoft.com/office/drawing/2014/main" id="{E4E68186-7203-FCDD-D98E-6DA0E4C359E2}"/>
              </a:ext>
            </a:extLst>
          </p:cNvPr>
          <p:cNvPicPr>
            <a:picLocks noChangeAspect="1"/>
          </p:cNvPicPr>
          <p:nvPr/>
        </p:nvPicPr>
        <p:blipFill>
          <a:blip r:embed="rId3"/>
          <a:stretch>
            <a:fillRect/>
          </a:stretch>
        </p:blipFill>
        <p:spPr>
          <a:xfrm>
            <a:off x="1068381" y="2010023"/>
            <a:ext cx="1419686" cy="2837954"/>
          </a:xfrm>
          <a:prstGeom prst="rect">
            <a:avLst/>
          </a:prstGeom>
        </p:spPr>
      </p:pic>
      <p:pic>
        <p:nvPicPr>
          <p:cNvPr id="18" name="Picture 17">
            <a:extLst>
              <a:ext uri="{FF2B5EF4-FFF2-40B4-BE49-F238E27FC236}">
                <a16:creationId xmlns:a16="http://schemas.microsoft.com/office/drawing/2014/main" id="{D7A36C0A-C1A2-A373-22C8-59E857FA60B8}"/>
              </a:ext>
            </a:extLst>
          </p:cNvPr>
          <p:cNvPicPr>
            <a:picLocks noChangeAspect="1"/>
          </p:cNvPicPr>
          <p:nvPr/>
        </p:nvPicPr>
        <p:blipFill>
          <a:blip r:embed="rId4"/>
          <a:stretch>
            <a:fillRect/>
          </a:stretch>
        </p:blipFill>
        <p:spPr>
          <a:xfrm>
            <a:off x="3421227" y="2021326"/>
            <a:ext cx="1419686" cy="3374595"/>
          </a:xfrm>
          <a:prstGeom prst="rect">
            <a:avLst/>
          </a:prstGeom>
        </p:spPr>
      </p:pic>
      <p:pic>
        <p:nvPicPr>
          <p:cNvPr id="19" name="Picture 18">
            <a:extLst>
              <a:ext uri="{FF2B5EF4-FFF2-40B4-BE49-F238E27FC236}">
                <a16:creationId xmlns:a16="http://schemas.microsoft.com/office/drawing/2014/main" id="{744C678E-50CD-3BAE-CB50-01B6AF94F3F2}"/>
              </a:ext>
            </a:extLst>
          </p:cNvPr>
          <p:cNvPicPr>
            <a:picLocks noChangeAspect="1"/>
          </p:cNvPicPr>
          <p:nvPr/>
        </p:nvPicPr>
        <p:blipFill>
          <a:blip r:embed="rId5"/>
          <a:stretch>
            <a:fillRect/>
          </a:stretch>
        </p:blipFill>
        <p:spPr>
          <a:xfrm>
            <a:off x="5495483" y="2146863"/>
            <a:ext cx="2456965" cy="3178697"/>
          </a:xfrm>
          <a:prstGeom prst="rect">
            <a:avLst/>
          </a:prstGeom>
        </p:spPr>
      </p:pic>
      <p:pic>
        <p:nvPicPr>
          <p:cNvPr id="25" name="Picture 24" descr="A skeleton in a suit&#10;&#10;Description automatically generated">
            <a:extLst>
              <a:ext uri="{FF2B5EF4-FFF2-40B4-BE49-F238E27FC236}">
                <a16:creationId xmlns:a16="http://schemas.microsoft.com/office/drawing/2014/main" id="{0F930D2C-9173-1653-75DF-94F78E6F4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5424" y="2010023"/>
            <a:ext cx="2337497" cy="3337947"/>
          </a:xfrm>
          <a:prstGeom prst="rect">
            <a:avLst/>
          </a:prstGeom>
        </p:spPr>
      </p:pic>
    </p:spTree>
    <p:extLst>
      <p:ext uri="{BB962C8B-B14F-4D97-AF65-F5344CB8AC3E}">
        <p14:creationId xmlns:p14="http://schemas.microsoft.com/office/powerpoint/2010/main" val="2768575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B2E0-EB2F-621F-8C52-3BDCC0F186DA}"/>
              </a:ext>
            </a:extLst>
          </p:cNvPr>
          <p:cNvSpPr>
            <a:spLocks noGrp="1"/>
          </p:cNvSpPr>
          <p:nvPr>
            <p:ph type="title"/>
          </p:nvPr>
        </p:nvSpPr>
        <p:spPr/>
        <p:txBody>
          <a:bodyPr/>
          <a:lstStyle/>
          <a:p>
            <a:r>
              <a:rPr lang="en-US"/>
              <a:t>Content</a:t>
            </a:r>
            <a:endParaRPr lang="en-US" dirty="0"/>
          </a:p>
        </p:txBody>
      </p:sp>
      <p:pic>
        <p:nvPicPr>
          <p:cNvPr id="5" name="Picture 4">
            <a:extLst>
              <a:ext uri="{FF2B5EF4-FFF2-40B4-BE49-F238E27FC236}">
                <a16:creationId xmlns:a16="http://schemas.microsoft.com/office/drawing/2014/main" id="{92872185-39E9-42D9-6DD1-F7E8B18672B4}"/>
              </a:ext>
            </a:extLst>
          </p:cNvPr>
          <p:cNvPicPr>
            <a:picLocks noChangeAspect="1"/>
          </p:cNvPicPr>
          <p:nvPr/>
        </p:nvPicPr>
        <p:blipFill>
          <a:blip r:embed="rId3"/>
          <a:stretch>
            <a:fillRect/>
          </a:stretch>
        </p:blipFill>
        <p:spPr>
          <a:xfrm>
            <a:off x="1560203" y="2347458"/>
            <a:ext cx="1724173" cy="3440947"/>
          </a:xfrm>
          <a:prstGeom prst="rect">
            <a:avLst/>
          </a:prstGeom>
        </p:spPr>
      </p:pic>
      <p:sp>
        <p:nvSpPr>
          <p:cNvPr id="4" name="Text Placeholder 3">
            <a:extLst>
              <a:ext uri="{FF2B5EF4-FFF2-40B4-BE49-F238E27FC236}">
                <a16:creationId xmlns:a16="http://schemas.microsoft.com/office/drawing/2014/main" id="{20F8EDC0-1014-51ED-C70C-98A4B1A0CAD8}"/>
              </a:ext>
            </a:extLst>
          </p:cNvPr>
          <p:cNvSpPr>
            <a:spLocks noGrp="1"/>
          </p:cNvSpPr>
          <p:nvPr>
            <p:ph type="body" sz="half" idx="2"/>
          </p:nvPr>
        </p:nvSpPr>
        <p:spPr/>
        <p:txBody>
          <a:bodyPr/>
          <a:lstStyle/>
          <a:p>
            <a:r>
              <a:rPr lang="en-US"/>
              <a:t>Words and Images</a:t>
            </a:r>
            <a:endParaRPr lang="en-US" dirty="0"/>
          </a:p>
        </p:txBody>
      </p:sp>
      <p:pic>
        <p:nvPicPr>
          <p:cNvPr id="9" name="Content Placeholder 8">
            <a:extLst>
              <a:ext uri="{FF2B5EF4-FFF2-40B4-BE49-F238E27FC236}">
                <a16:creationId xmlns:a16="http://schemas.microsoft.com/office/drawing/2014/main" id="{D5736718-8773-ECE0-9614-7C5C37BCDF0A}"/>
              </a:ext>
            </a:extLst>
          </p:cNvPr>
          <p:cNvPicPr>
            <a:picLocks noGrp="1" noChangeAspect="1"/>
          </p:cNvPicPr>
          <p:nvPr>
            <p:ph idx="1"/>
          </p:nvPr>
        </p:nvPicPr>
        <p:blipFill>
          <a:blip r:embed="rId4"/>
          <a:stretch>
            <a:fillRect/>
          </a:stretch>
        </p:blipFill>
        <p:spPr>
          <a:xfrm>
            <a:off x="5629276" y="521654"/>
            <a:ext cx="4552950" cy="5814692"/>
          </a:xfrm>
          <a:prstGeom prst="rect">
            <a:avLst/>
          </a:prstGeom>
        </p:spPr>
      </p:pic>
    </p:spTree>
    <p:extLst>
      <p:ext uri="{BB962C8B-B14F-4D97-AF65-F5344CB8AC3E}">
        <p14:creationId xmlns:p14="http://schemas.microsoft.com/office/powerpoint/2010/main" val="1722295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B2E0-EB2F-621F-8C52-3BDCC0F186DA}"/>
              </a:ext>
            </a:extLst>
          </p:cNvPr>
          <p:cNvSpPr>
            <a:spLocks noGrp="1"/>
          </p:cNvSpPr>
          <p:nvPr>
            <p:ph type="title"/>
          </p:nvPr>
        </p:nvSpPr>
        <p:spPr/>
        <p:txBody>
          <a:bodyPr/>
          <a:lstStyle/>
          <a:p>
            <a:r>
              <a:rPr lang="en-US" dirty="0"/>
              <a:t>Structure</a:t>
            </a:r>
          </a:p>
        </p:txBody>
      </p:sp>
      <p:sp>
        <p:nvSpPr>
          <p:cNvPr id="4" name="Text Placeholder 3">
            <a:extLst>
              <a:ext uri="{FF2B5EF4-FFF2-40B4-BE49-F238E27FC236}">
                <a16:creationId xmlns:a16="http://schemas.microsoft.com/office/drawing/2014/main" id="{20F8EDC0-1014-51ED-C70C-98A4B1A0CAD8}"/>
              </a:ext>
            </a:extLst>
          </p:cNvPr>
          <p:cNvSpPr>
            <a:spLocks noGrp="1"/>
          </p:cNvSpPr>
          <p:nvPr>
            <p:ph type="body" sz="half" idx="2"/>
          </p:nvPr>
        </p:nvSpPr>
        <p:spPr/>
        <p:txBody>
          <a:bodyPr/>
          <a:lstStyle/>
          <a:p>
            <a:r>
              <a:rPr lang="en-US" dirty="0"/>
              <a:t>HTML</a:t>
            </a:r>
          </a:p>
        </p:txBody>
      </p:sp>
      <p:pic>
        <p:nvPicPr>
          <p:cNvPr id="3" name="Picture 2">
            <a:extLst>
              <a:ext uri="{FF2B5EF4-FFF2-40B4-BE49-F238E27FC236}">
                <a16:creationId xmlns:a16="http://schemas.microsoft.com/office/drawing/2014/main" id="{35652A3F-4DE1-00F1-CCA5-779D6782B4ED}"/>
              </a:ext>
            </a:extLst>
          </p:cNvPr>
          <p:cNvPicPr>
            <a:picLocks noChangeAspect="1"/>
          </p:cNvPicPr>
          <p:nvPr/>
        </p:nvPicPr>
        <p:blipFill>
          <a:blip r:embed="rId3"/>
          <a:stretch>
            <a:fillRect/>
          </a:stretch>
        </p:blipFill>
        <p:spPr>
          <a:xfrm>
            <a:off x="1385415" y="2762485"/>
            <a:ext cx="1420491" cy="3371380"/>
          </a:xfrm>
          <a:prstGeom prst="rect">
            <a:avLst/>
          </a:prstGeom>
        </p:spPr>
      </p:pic>
      <p:pic>
        <p:nvPicPr>
          <p:cNvPr id="10" name="Content Placeholder 9">
            <a:extLst>
              <a:ext uri="{FF2B5EF4-FFF2-40B4-BE49-F238E27FC236}">
                <a16:creationId xmlns:a16="http://schemas.microsoft.com/office/drawing/2014/main" id="{215FD280-FE8C-4E37-9210-9B8F70C0D78E}"/>
              </a:ext>
            </a:extLst>
          </p:cNvPr>
          <p:cNvPicPr>
            <a:picLocks noGrp="1" noChangeAspect="1"/>
          </p:cNvPicPr>
          <p:nvPr>
            <p:ph idx="1"/>
          </p:nvPr>
        </p:nvPicPr>
        <p:blipFill>
          <a:blip r:embed="rId4"/>
          <a:stretch>
            <a:fillRect/>
          </a:stretch>
        </p:blipFill>
        <p:spPr>
          <a:xfrm>
            <a:off x="4219575" y="2098461"/>
            <a:ext cx="7326313" cy="3729466"/>
          </a:xfrm>
        </p:spPr>
      </p:pic>
    </p:spTree>
    <p:extLst>
      <p:ext uri="{BB962C8B-B14F-4D97-AF65-F5344CB8AC3E}">
        <p14:creationId xmlns:p14="http://schemas.microsoft.com/office/powerpoint/2010/main" val="3386939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EB2E0-EB2F-621F-8C52-3BDCC0F186DA}"/>
              </a:ext>
            </a:extLst>
          </p:cNvPr>
          <p:cNvSpPr>
            <a:spLocks noGrp="1"/>
          </p:cNvSpPr>
          <p:nvPr>
            <p:ph type="title"/>
          </p:nvPr>
        </p:nvSpPr>
        <p:spPr/>
        <p:txBody>
          <a:bodyPr/>
          <a:lstStyle/>
          <a:p>
            <a:r>
              <a:rPr lang="en-US" dirty="0"/>
              <a:t>Style</a:t>
            </a:r>
          </a:p>
        </p:txBody>
      </p:sp>
      <p:sp>
        <p:nvSpPr>
          <p:cNvPr id="4" name="Text Placeholder 3">
            <a:extLst>
              <a:ext uri="{FF2B5EF4-FFF2-40B4-BE49-F238E27FC236}">
                <a16:creationId xmlns:a16="http://schemas.microsoft.com/office/drawing/2014/main" id="{20F8EDC0-1014-51ED-C70C-98A4B1A0CAD8}"/>
              </a:ext>
            </a:extLst>
          </p:cNvPr>
          <p:cNvSpPr>
            <a:spLocks noGrp="1"/>
          </p:cNvSpPr>
          <p:nvPr>
            <p:ph type="body" sz="half" idx="2"/>
          </p:nvPr>
        </p:nvSpPr>
        <p:spPr/>
        <p:txBody>
          <a:bodyPr/>
          <a:lstStyle/>
          <a:p>
            <a:r>
              <a:rPr lang="en-US" dirty="0"/>
              <a:t>CSS</a:t>
            </a:r>
          </a:p>
        </p:txBody>
      </p:sp>
      <p:pic>
        <p:nvPicPr>
          <p:cNvPr id="3" name="Picture 2">
            <a:extLst>
              <a:ext uri="{FF2B5EF4-FFF2-40B4-BE49-F238E27FC236}">
                <a16:creationId xmlns:a16="http://schemas.microsoft.com/office/drawing/2014/main" id="{35652A3F-4DE1-00F1-CCA5-779D6782B4ED}"/>
              </a:ext>
            </a:extLst>
          </p:cNvPr>
          <p:cNvPicPr>
            <a:picLocks noChangeAspect="1"/>
          </p:cNvPicPr>
          <p:nvPr/>
        </p:nvPicPr>
        <p:blipFill>
          <a:blip r:embed="rId3"/>
          <a:stretch>
            <a:fillRect/>
          </a:stretch>
        </p:blipFill>
        <p:spPr>
          <a:xfrm>
            <a:off x="1385415" y="2762485"/>
            <a:ext cx="1420491" cy="3371380"/>
          </a:xfrm>
          <a:prstGeom prst="rect">
            <a:avLst/>
          </a:prstGeom>
        </p:spPr>
      </p:pic>
      <p:pic>
        <p:nvPicPr>
          <p:cNvPr id="12" name="Content Placeholder 11">
            <a:extLst>
              <a:ext uri="{FF2B5EF4-FFF2-40B4-BE49-F238E27FC236}">
                <a16:creationId xmlns:a16="http://schemas.microsoft.com/office/drawing/2014/main" id="{3D378149-8C1B-76FF-49FB-4A7BCE5FB567}"/>
              </a:ext>
            </a:extLst>
          </p:cNvPr>
          <p:cNvPicPr>
            <a:picLocks noGrp="1" noChangeAspect="1"/>
          </p:cNvPicPr>
          <p:nvPr>
            <p:ph idx="1"/>
          </p:nvPr>
        </p:nvPicPr>
        <p:blipFill>
          <a:blip r:embed="rId4"/>
          <a:stretch>
            <a:fillRect/>
          </a:stretch>
        </p:blipFill>
        <p:spPr>
          <a:xfrm>
            <a:off x="3627032" y="1603493"/>
            <a:ext cx="7585889" cy="3811588"/>
          </a:xfrm>
        </p:spPr>
      </p:pic>
    </p:spTree>
    <p:extLst>
      <p:ext uri="{BB962C8B-B14F-4D97-AF65-F5344CB8AC3E}">
        <p14:creationId xmlns:p14="http://schemas.microsoft.com/office/powerpoint/2010/main" val="885293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4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75D52F47-2077-838E-C594-DD4B6CEC5047}"/>
              </a:ext>
            </a:extLst>
          </p:cNvPr>
          <p:cNvSpPr>
            <a:spLocks noGrp="1"/>
          </p:cNvSpPr>
          <p:nvPr>
            <p:ph type="title"/>
          </p:nvPr>
        </p:nvSpPr>
        <p:spPr>
          <a:xfrm>
            <a:off x="1245072" y="1289765"/>
            <a:ext cx="3651101" cy="4270963"/>
          </a:xfrm>
        </p:spPr>
        <p:txBody>
          <a:bodyPr anchor="ctr">
            <a:normAutofit/>
          </a:bodyPr>
          <a:lstStyle/>
          <a:p>
            <a:pPr algn="ctr"/>
            <a:r>
              <a:rPr lang="en-US" sz="6100">
                <a:solidFill>
                  <a:schemeClr val="bg1"/>
                </a:solidFill>
                <a:hlinkClick r:id="rId3"/>
              </a:rPr>
              <a:t>Activity: Rebuilding the Internet</a:t>
            </a:r>
            <a:endParaRPr lang="en-US" sz="6100">
              <a:solidFill>
                <a:schemeClr val="bg1"/>
              </a:solidFill>
            </a:endParaRPr>
          </a:p>
        </p:txBody>
      </p:sp>
      <p:sp>
        <p:nvSpPr>
          <p:cNvPr id="49"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51"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29" name="Content Placeholder 2">
            <a:extLst>
              <a:ext uri="{FF2B5EF4-FFF2-40B4-BE49-F238E27FC236}">
                <a16:creationId xmlns:a16="http://schemas.microsoft.com/office/drawing/2014/main" id="{2020924C-14AA-2111-48D1-7860C37117A4}"/>
              </a:ext>
            </a:extLst>
          </p:cNvPr>
          <p:cNvSpPr>
            <a:spLocks noGrp="1"/>
          </p:cNvSpPr>
          <p:nvPr>
            <p:ph idx="1"/>
          </p:nvPr>
        </p:nvSpPr>
        <p:spPr>
          <a:xfrm>
            <a:off x="6397039" y="381935"/>
            <a:ext cx="4685916" cy="5974415"/>
          </a:xfrm>
        </p:spPr>
        <p:txBody>
          <a:bodyPr anchor="ctr">
            <a:normAutofit/>
          </a:bodyPr>
          <a:lstStyle/>
          <a:p>
            <a:r>
              <a:rPr lang="en-US" sz="1800" b="0" i="0">
                <a:effectLst/>
              </a:rPr>
              <a:t>In brief, start from scratch and redesign the internet in any medium using only analog tools.</a:t>
            </a:r>
          </a:p>
          <a:p>
            <a:r>
              <a:rPr lang="en-US" sz="1800" b="0" i="0">
                <a:effectLst/>
              </a:rPr>
              <a:t>First, </a:t>
            </a:r>
            <a:r>
              <a:rPr lang="en-US" sz="1800" b="1" i="0">
                <a:effectLst/>
              </a:rPr>
              <a:t>think about these questions</a:t>
            </a:r>
            <a:r>
              <a:rPr lang="en-US" sz="1800" b="0" i="0">
                <a:effectLst/>
              </a:rPr>
              <a:t>:</a:t>
            </a:r>
          </a:p>
          <a:p>
            <a:pPr lvl="1">
              <a:buFont typeface="+mj-lt"/>
              <a:buAutoNum type="arabicPeriod"/>
            </a:pPr>
            <a:r>
              <a:rPr lang="en-US" sz="1800" b="0" i="0">
                <a:effectLst/>
              </a:rPr>
              <a:t>What is the internet?</a:t>
            </a:r>
          </a:p>
          <a:p>
            <a:pPr lvl="1">
              <a:buFont typeface="+mj-lt"/>
              <a:buAutoNum type="arabicPeriod"/>
            </a:pPr>
            <a:r>
              <a:rPr lang="en-US" sz="1800" b="0" i="0">
                <a:effectLst/>
              </a:rPr>
              <a:t>How does the internet work?</a:t>
            </a:r>
          </a:p>
          <a:p>
            <a:pPr lvl="1">
              <a:buFont typeface="+mj-lt"/>
              <a:buAutoNum type="arabicPeriod"/>
            </a:pPr>
            <a:r>
              <a:rPr lang="en-US" sz="1800" b="0" i="0">
                <a:effectLst/>
              </a:rPr>
              <a:t>Where does the internet live?</a:t>
            </a:r>
          </a:p>
          <a:p>
            <a:pPr lvl="1">
              <a:buFont typeface="+mj-lt"/>
              <a:buAutoNum type="arabicPeriod"/>
            </a:pPr>
            <a:r>
              <a:rPr lang="en-US" sz="1800" b="0" i="0">
                <a:effectLst/>
              </a:rPr>
              <a:t>Who lives there?</a:t>
            </a:r>
          </a:p>
          <a:p>
            <a:pPr lvl="1">
              <a:buFont typeface="+mj-lt"/>
              <a:buAutoNum type="arabicPeriod"/>
            </a:pPr>
            <a:r>
              <a:rPr lang="en-US" sz="1800" b="0" i="0">
                <a:effectLst/>
              </a:rPr>
              <a:t>What is the internet for?</a:t>
            </a:r>
          </a:p>
          <a:p>
            <a:r>
              <a:rPr lang="en-US" sz="1800" b="0" i="0">
                <a:effectLst/>
              </a:rPr>
              <a:t>Then, read around, skim, </a:t>
            </a:r>
            <a:r>
              <a:rPr lang="en-US" sz="1800" b="1" i="0">
                <a:effectLst/>
              </a:rPr>
              <a:t>browse </a:t>
            </a:r>
            <a:r>
              <a:rPr lang="en-US" sz="1800" b="1" i="1" u="none" strike="noStrike">
                <a:effectLst/>
                <a:hlinkClick r:id="rId4"/>
              </a:rPr>
              <a:t>Small Pieces Loosely Joined</a:t>
            </a:r>
            <a:r>
              <a:rPr lang="en-US" sz="1800" b="0" i="0">
                <a:effectLst/>
              </a:rPr>
              <a:t> by David Weinberger. Start by glancing at the preface and chapter 1, but click around the site for the book. It offers one theory of what the web is.</a:t>
            </a:r>
          </a:p>
          <a:p>
            <a:r>
              <a:rPr lang="en-US" sz="1800" b="0" i="0">
                <a:effectLst/>
              </a:rPr>
              <a:t>More importantly, though, think about what the web is </a:t>
            </a:r>
            <a:r>
              <a:rPr lang="en-US" sz="1800" b="0" i="1">
                <a:effectLst/>
              </a:rPr>
              <a:t>for you</a:t>
            </a:r>
            <a:r>
              <a:rPr lang="en-US" sz="1800" b="0" i="0">
                <a:effectLst/>
              </a:rPr>
              <a:t>.</a:t>
            </a:r>
          </a:p>
          <a:p>
            <a:endParaRPr lang="en-US" sz="1800"/>
          </a:p>
        </p:txBody>
      </p:sp>
      <p:sp>
        <p:nvSpPr>
          <p:cNvPr id="53"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55" name="Straight Connector 54">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705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9528" y="554152"/>
            <a:ext cx="5742189" cy="5742189"/>
          </a:xfrm>
          <a:prstGeom prst="ellipse">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4B043747-0C4F-4E15-265D-2EFC128A583C}"/>
              </a:ext>
            </a:extLst>
          </p:cNvPr>
          <p:cNvSpPr>
            <a:spLocks noGrp="1"/>
          </p:cNvSpPr>
          <p:nvPr>
            <p:ph type="title"/>
          </p:nvPr>
        </p:nvSpPr>
        <p:spPr>
          <a:xfrm>
            <a:off x="1245072" y="1289765"/>
            <a:ext cx="3651101" cy="4270963"/>
          </a:xfrm>
        </p:spPr>
        <p:txBody>
          <a:bodyPr anchor="ctr">
            <a:normAutofit/>
          </a:bodyPr>
          <a:lstStyle/>
          <a:p>
            <a:pPr algn="ctr"/>
            <a:r>
              <a:rPr lang="en-US" sz="6100" dirty="0">
                <a:solidFill>
                  <a:schemeClr val="bg1"/>
                </a:solidFill>
              </a:rPr>
              <a:t>Rebuilding the Internet, continued</a:t>
            </a:r>
          </a:p>
        </p:txBody>
      </p:sp>
      <p:sp>
        <p:nvSpPr>
          <p:cNvPr id="12"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3493" y="374394"/>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2"/>
          </a:solidFill>
          <a:ln w="776" cap="flat">
            <a:noFill/>
            <a:prstDash val="solid"/>
            <a:miter/>
          </a:ln>
        </p:spPr>
        <p:txBody>
          <a:bodyPr rtlCol="0" anchor="ctr"/>
          <a:lstStyle/>
          <a:p>
            <a:endParaRPr lang="en-US"/>
          </a:p>
        </p:txBody>
      </p:sp>
      <p:sp>
        <p:nvSpPr>
          <p:cNvPr id="14"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109" y="1084507"/>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2"/>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EAB51EC5-7945-940C-F96F-EDF2A4C38518}"/>
              </a:ext>
            </a:extLst>
          </p:cNvPr>
          <p:cNvSpPr>
            <a:spLocks noGrp="1"/>
          </p:cNvSpPr>
          <p:nvPr>
            <p:ph idx="1"/>
          </p:nvPr>
        </p:nvSpPr>
        <p:spPr>
          <a:xfrm>
            <a:off x="6397039" y="381935"/>
            <a:ext cx="4685916" cy="5974415"/>
          </a:xfrm>
        </p:spPr>
        <p:txBody>
          <a:bodyPr anchor="ctr">
            <a:normAutofit/>
          </a:bodyPr>
          <a:lstStyle/>
          <a:p>
            <a:r>
              <a:rPr lang="en-US" sz="1800" b="0" i="0" dirty="0">
                <a:effectLst/>
                <a:latin typeface="Open Sans" panose="020B0606030504020204" pitchFamily="34" charset="0"/>
              </a:rPr>
              <a:t>Now, working on your own or with a group, use only analog tools, like fingers, paper, scissors, mechanical (not digital) tools to represent, reassemble, </a:t>
            </a:r>
            <a:r>
              <a:rPr lang="en-US" sz="1800" b="1" i="0" dirty="0">
                <a:effectLst/>
                <a:latin typeface="Open Sans" panose="020B0606030504020204" pitchFamily="34" charset="0"/>
              </a:rPr>
              <a:t>reimagine the internet</a:t>
            </a:r>
            <a:r>
              <a:rPr lang="en-US" sz="1800" b="0" i="0" dirty="0">
                <a:effectLst/>
                <a:latin typeface="Open Sans" panose="020B0606030504020204" pitchFamily="34" charset="0"/>
              </a:rPr>
              <a:t>. Your work can be interactive or static, 2-dimensional or 3-dimensional, a conceptual map or a more literal one.</a:t>
            </a:r>
          </a:p>
          <a:p>
            <a:r>
              <a:rPr lang="en-US" sz="1800" b="0" i="0" dirty="0">
                <a:effectLst/>
                <a:latin typeface="Open Sans" panose="020B0606030504020204" pitchFamily="34" charset="0"/>
              </a:rPr>
              <a:t>Remediate your work back into digital space by taking photograph(s) or video of it. </a:t>
            </a:r>
            <a:r>
              <a:rPr lang="en-US" sz="1800" b="1" i="0" dirty="0">
                <a:effectLst/>
                <a:latin typeface="Open Sans" panose="020B0606030504020204" pitchFamily="34" charset="0"/>
              </a:rPr>
              <a:t>Publish on Slack </a:t>
            </a:r>
            <a:r>
              <a:rPr lang="en-US" sz="1800" b="0" i="0" dirty="0">
                <a:effectLst/>
                <a:latin typeface="Open Sans" panose="020B0606030504020204" pitchFamily="34" charset="0"/>
              </a:rPr>
              <a:t>in the </a:t>
            </a:r>
            <a:r>
              <a:rPr lang="en-US" sz="1800" b="0" i="0" u="none" strike="noStrike" dirty="0">
                <a:effectLst/>
                <a:latin typeface="Open Sans" panose="020B0606030504020204" pitchFamily="34" charset="0"/>
                <a:hlinkClick r:id="rId3"/>
              </a:rPr>
              <a:t>#rebuild-the-internet channel</a:t>
            </a:r>
            <a:r>
              <a:rPr lang="en-US" sz="1800" b="0" i="0" dirty="0">
                <a:effectLst/>
                <a:latin typeface="Open Sans" panose="020B0606030504020204" pitchFamily="34" charset="0"/>
              </a:rPr>
              <a:t> and </a:t>
            </a:r>
            <a:r>
              <a:rPr lang="en-US" sz="1800" b="1" i="0" dirty="0">
                <a:effectLst/>
                <a:latin typeface="Open Sans" panose="020B0606030504020204" pitchFamily="34" charset="0"/>
              </a:rPr>
              <a:t>include an artist’s statement</a:t>
            </a:r>
            <a:r>
              <a:rPr lang="en-US" sz="1800" b="0" i="0" dirty="0">
                <a:effectLst/>
                <a:latin typeface="Open Sans" panose="020B0606030504020204" pitchFamily="34" charset="0"/>
              </a:rPr>
              <a:t> describing the what, why, and </a:t>
            </a:r>
            <a:r>
              <a:rPr lang="en-US" sz="1800" b="0" i="0" dirty="0" err="1">
                <a:effectLst/>
                <a:latin typeface="Open Sans" panose="020B0606030504020204" pitchFamily="34" charset="0"/>
              </a:rPr>
              <a:t>hows</a:t>
            </a:r>
            <a:r>
              <a:rPr lang="en-US" sz="1800" b="0" i="0" dirty="0">
                <a:effectLst/>
                <a:latin typeface="Open Sans" panose="020B0606030504020204" pitchFamily="34" charset="0"/>
              </a:rPr>
              <a:t> of your process. </a:t>
            </a:r>
          </a:p>
          <a:p>
            <a:endParaRPr lang="en-US" sz="1800" dirty="0"/>
          </a:p>
        </p:txBody>
      </p:sp>
      <p:sp>
        <p:nvSpPr>
          <p:cNvPr id="16"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36547" y="5751820"/>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2"/>
          </a:solidFill>
          <a:ln w="516"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54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208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3D6F2B37-FE61-1EBA-0A59-37CDAE6F3349}"/>
              </a:ext>
            </a:extLst>
          </p:cNvPr>
          <p:cNvSpPr>
            <a:spLocks noGrp="1"/>
          </p:cNvSpPr>
          <p:nvPr>
            <p:ph type="title"/>
          </p:nvPr>
        </p:nvSpPr>
        <p:spPr>
          <a:xfrm>
            <a:off x="3545528" y="158342"/>
            <a:ext cx="7161245" cy="1325563"/>
          </a:xfrm>
        </p:spPr>
        <p:txBody>
          <a:bodyPr>
            <a:normAutofit/>
          </a:bodyPr>
          <a:lstStyle/>
          <a:p>
            <a:r>
              <a:rPr lang="en-US" i="0" dirty="0">
                <a:effectLst/>
              </a:rPr>
              <a:t>What is a web page, really?</a:t>
            </a:r>
            <a:endParaRPr lang="en-US" dirty="0"/>
          </a:p>
        </p:txBody>
      </p:sp>
      <p:sp>
        <p:nvSpPr>
          <p:cNvPr id="32"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34"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cxnSp>
        <p:nvCxnSpPr>
          <p:cNvPr id="36" name="Straight Connector 35">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440" y="1027906"/>
            <a:ext cx="3408787" cy="0"/>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
        <p:nvSpPr>
          <p:cNvPr id="38"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16" name="Content Placeholder 15">
            <a:extLst>
              <a:ext uri="{FF2B5EF4-FFF2-40B4-BE49-F238E27FC236}">
                <a16:creationId xmlns:a16="http://schemas.microsoft.com/office/drawing/2014/main" id="{E37D3680-9118-12F9-03C2-BF10BA937360}"/>
              </a:ext>
            </a:extLst>
          </p:cNvPr>
          <p:cNvGraphicFramePr>
            <a:graphicFrameLocks/>
          </p:cNvGraphicFramePr>
          <p:nvPr>
            <p:extLst>
              <p:ext uri="{D42A27DB-BD31-4B8C-83A1-F6EECF244321}">
                <p14:modId xmlns:p14="http://schemas.microsoft.com/office/powerpoint/2010/main" val="2333076070"/>
              </p:ext>
            </p:extLst>
          </p:nvPr>
        </p:nvGraphicFramePr>
        <p:xfrm>
          <a:off x="394218" y="1335138"/>
          <a:ext cx="11235612" cy="5268816"/>
        </p:xfrm>
        <a:graphic>
          <a:graphicData uri="http://schemas.openxmlformats.org/drawingml/2006/table">
            <a:tbl>
              <a:tblPr firstRow="1" bandRow="1">
                <a:tableStyleId>{5C22544A-7EE6-4342-B048-85BDC9FD1C3A}</a:tableStyleId>
              </a:tblPr>
              <a:tblGrid>
                <a:gridCol w="2436847">
                  <a:extLst>
                    <a:ext uri="{9D8B030D-6E8A-4147-A177-3AD203B41FA5}">
                      <a16:colId xmlns:a16="http://schemas.microsoft.com/office/drawing/2014/main" val="3003539465"/>
                    </a:ext>
                  </a:extLst>
                </a:gridCol>
                <a:gridCol w="2332653">
                  <a:extLst>
                    <a:ext uri="{9D8B030D-6E8A-4147-A177-3AD203B41FA5}">
                      <a16:colId xmlns:a16="http://schemas.microsoft.com/office/drawing/2014/main" val="364588583"/>
                    </a:ext>
                  </a:extLst>
                </a:gridCol>
                <a:gridCol w="3116424">
                  <a:extLst>
                    <a:ext uri="{9D8B030D-6E8A-4147-A177-3AD203B41FA5}">
                      <a16:colId xmlns:a16="http://schemas.microsoft.com/office/drawing/2014/main" val="2493002252"/>
                    </a:ext>
                  </a:extLst>
                </a:gridCol>
                <a:gridCol w="3349688">
                  <a:extLst>
                    <a:ext uri="{9D8B030D-6E8A-4147-A177-3AD203B41FA5}">
                      <a16:colId xmlns:a16="http://schemas.microsoft.com/office/drawing/2014/main" val="3116496874"/>
                    </a:ext>
                  </a:extLst>
                </a:gridCol>
              </a:tblGrid>
              <a:tr h="810607">
                <a:tc>
                  <a:txBody>
                    <a:bodyPr/>
                    <a:lstStyle/>
                    <a:p>
                      <a:pPr algn="ctr"/>
                      <a:r>
                        <a:rPr lang="en-US" dirty="0"/>
                        <a:t>Words &amp; Images</a:t>
                      </a:r>
                    </a:p>
                  </a:txBody>
                  <a:tcPr anchor="ctr"/>
                </a:tc>
                <a:tc>
                  <a:txBody>
                    <a:bodyPr/>
                    <a:lstStyle/>
                    <a:p>
                      <a:pPr algn="ctr"/>
                      <a:r>
                        <a:rPr lang="en-US" dirty="0"/>
                        <a:t>HTML</a:t>
                      </a:r>
                    </a:p>
                  </a:txBody>
                  <a:tcPr anchor="ctr"/>
                </a:tc>
                <a:tc>
                  <a:txBody>
                    <a:bodyPr/>
                    <a:lstStyle/>
                    <a:p>
                      <a:pPr algn="ctr"/>
                      <a:r>
                        <a:rPr lang="en-US" dirty="0"/>
                        <a:t>CSS</a:t>
                      </a:r>
                    </a:p>
                  </a:txBody>
                  <a:tcPr anchor="ctr"/>
                </a:tc>
                <a:tc>
                  <a:txBody>
                    <a:bodyPr/>
                    <a:lstStyle/>
                    <a:p>
                      <a:pPr algn="ctr"/>
                      <a:r>
                        <a:rPr lang="en-US" dirty="0"/>
                        <a:t>JavaScript &amp; Server Programs</a:t>
                      </a:r>
                    </a:p>
                  </a:txBody>
                  <a:tcPr anchor="ctr"/>
                </a:tc>
                <a:extLst>
                  <a:ext uri="{0D108BD9-81ED-4DB2-BD59-A6C34878D82A}">
                    <a16:rowId xmlns:a16="http://schemas.microsoft.com/office/drawing/2014/main" val="1985446558"/>
                  </a:ext>
                </a:extLst>
              </a:tr>
              <a:tr h="4458209">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tc>
                  <a:txBody>
                    <a:bodyPr/>
                    <a:lstStyle/>
                    <a:p>
                      <a:endParaRPr lang="en-US" dirty="0"/>
                    </a:p>
                  </a:txBody>
                  <a:tcPr>
                    <a:solidFill>
                      <a:schemeClr val="bg1"/>
                    </a:solidFill>
                  </a:tcPr>
                </a:tc>
                <a:extLst>
                  <a:ext uri="{0D108BD9-81ED-4DB2-BD59-A6C34878D82A}">
                    <a16:rowId xmlns:a16="http://schemas.microsoft.com/office/drawing/2014/main" val="435075179"/>
                  </a:ext>
                </a:extLst>
              </a:tr>
            </a:tbl>
          </a:graphicData>
        </a:graphic>
      </p:graphicFrame>
      <p:pic>
        <p:nvPicPr>
          <p:cNvPr id="17" name="Picture 16">
            <a:extLst>
              <a:ext uri="{FF2B5EF4-FFF2-40B4-BE49-F238E27FC236}">
                <a16:creationId xmlns:a16="http://schemas.microsoft.com/office/drawing/2014/main" id="{E4E68186-7203-FCDD-D98E-6DA0E4C359E2}"/>
              </a:ext>
            </a:extLst>
          </p:cNvPr>
          <p:cNvPicPr>
            <a:picLocks noChangeAspect="1"/>
          </p:cNvPicPr>
          <p:nvPr/>
        </p:nvPicPr>
        <p:blipFill>
          <a:blip r:embed="rId3"/>
          <a:stretch>
            <a:fillRect/>
          </a:stretch>
        </p:blipFill>
        <p:spPr>
          <a:xfrm>
            <a:off x="767780" y="2638451"/>
            <a:ext cx="1743933" cy="3486124"/>
          </a:xfrm>
          <a:prstGeom prst="rect">
            <a:avLst/>
          </a:prstGeom>
        </p:spPr>
      </p:pic>
      <p:pic>
        <p:nvPicPr>
          <p:cNvPr id="18" name="Picture 17">
            <a:extLst>
              <a:ext uri="{FF2B5EF4-FFF2-40B4-BE49-F238E27FC236}">
                <a16:creationId xmlns:a16="http://schemas.microsoft.com/office/drawing/2014/main" id="{D7A36C0A-C1A2-A373-22C8-59E857FA60B8}"/>
              </a:ext>
            </a:extLst>
          </p:cNvPr>
          <p:cNvPicPr>
            <a:picLocks noChangeAspect="1"/>
          </p:cNvPicPr>
          <p:nvPr/>
        </p:nvPicPr>
        <p:blipFill>
          <a:blip r:embed="rId4"/>
          <a:stretch>
            <a:fillRect/>
          </a:stretch>
        </p:blipFill>
        <p:spPr>
          <a:xfrm>
            <a:off x="3166091" y="2452359"/>
            <a:ext cx="1633475" cy="3882771"/>
          </a:xfrm>
          <a:prstGeom prst="rect">
            <a:avLst/>
          </a:prstGeom>
        </p:spPr>
      </p:pic>
      <p:pic>
        <p:nvPicPr>
          <p:cNvPr id="19" name="Picture 18">
            <a:extLst>
              <a:ext uri="{FF2B5EF4-FFF2-40B4-BE49-F238E27FC236}">
                <a16:creationId xmlns:a16="http://schemas.microsoft.com/office/drawing/2014/main" id="{744C678E-50CD-3BAE-CB50-01B6AF94F3F2}"/>
              </a:ext>
            </a:extLst>
          </p:cNvPr>
          <p:cNvPicPr>
            <a:picLocks noChangeAspect="1"/>
          </p:cNvPicPr>
          <p:nvPr/>
        </p:nvPicPr>
        <p:blipFill>
          <a:blip r:embed="rId5"/>
          <a:stretch>
            <a:fillRect/>
          </a:stretch>
        </p:blipFill>
        <p:spPr>
          <a:xfrm>
            <a:off x="5334096" y="2576071"/>
            <a:ext cx="2809933" cy="3635349"/>
          </a:xfrm>
          <a:prstGeom prst="rect">
            <a:avLst/>
          </a:prstGeom>
        </p:spPr>
      </p:pic>
      <p:pic>
        <p:nvPicPr>
          <p:cNvPr id="25" name="Picture 24" descr="A skeleton in a suit&#10;&#10;Description automatically generated">
            <a:extLst>
              <a:ext uri="{FF2B5EF4-FFF2-40B4-BE49-F238E27FC236}">
                <a16:creationId xmlns:a16="http://schemas.microsoft.com/office/drawing/2014/main" id="{0F930D2C-9173-1653-75DF-94F78E6F4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8559" y="2576071"/>
            <a:ext cx="2584103" cy="3690100"/>
          </a:xfrm>
          <a:prstGeom prst="rect">
            <a:avLst/>
          </a:prstGeom>
        </p:spPr>
      </p:pic>
    </p:spTree>
    <p:extLst>
      <p:ext uri="{BB962C8B-B14F-4D97-AF65-F5344CB8AC3E}">
        <p14:creationId xmlns:p14="http://schemas.microsoft.com/office/powerpoint/2010/main" val="845484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9FDDC49E-067E-2021-BD5E-B2383D48CCFC}"/>
              </a:ext>
            </a:extLst>
          </p:cNvPr>
          <p:cNvSpPr>
            <a:spLocks noGrp="1"/>
          </p:cNvSpPr>
          <p:nvPr>
            <p:ph type="title"/>
          </p:nvPr>
        </p:nvSpPr>
        <p:spPr>
          <a:xfrm>
            <a:off x="838200" y="365125"/>
            <a:ext cx="9842237" cy="1325563"/>
          </a:xfrm>
        </p:spPr>
        <p:txBody>
          <a:bodyPr>
            <a:normAutofit fontScale="90000"/>
          </a:bodyPr>
          <a:lstStyle/>
          <a:p>
            <a:br>
              <a:rPr lang="en-US" sz="2600" b="1" i="0" dirty="0">
                <a:effectLst/>
                <a:latin typeface="Source Sans Pro" panose="020B0503030403020204" pitchFamily="34" charset="0"/>
              </a:rPr>
            </a:br>
            <a:r>
              <a:rPr lang="en-US" i="0" dirty="0">
                <a:effectLst/>
              </a:rPr>
              <a:t>Web Languages / Technologies</a:t>
            </a:r>
            <a:br>
              <a:rPr lang="en-US" sz="2600" b="1" i="0" dirty="0">
                <a:effectLst/>
                <a:latin typeface="Source Sans Pro" panose="020B0503030403020204" pitchFamily="34" charset="0"/>
              </a:rPr>
            </a:br>
            <a:endParaRPr lang="en-US" sz="2600" dirty="0"/>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3"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4"/>
          </a:solidFill>
          <a:ln w="603" cap="flat">
            <a:noFill/>
            <a:prstDash val="solid"/>
            <a:miter/>
          </a:ln>
        </p:spPr>
        <p:txBody>
          <a:bodyPr rtlCol="0" anchor="ctr"/>
          <a:lstStyle/>
          <a:p>
            <a:endParaRPr lang="en-US"/>
          </a:p>
        </p:txBody>
      </p:sp>
      <p:sp>
        <p:nvSpPr>
          <p:cNvPr id="15"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solidFill>
          <a:ln w="422" cap="flat">
            <a:noFill/>
            <a:prstDash val="solid"/>
            <a:miter/>
          </a:ln>
        </p:spPr>
        <p:txBody>
          <a:bodyPr rtlCol="0" anchor="ctr"/>
          <a:lstStyle/>
          <a:p>
            <a:endParaRPr lang="en-US"/>
          </a:p>
        </p:txBody>
      </p:sp>
      <p:sp>
        <p:nvSpPr>
          <p:cNvPr id="17"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4"/>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340D5A65-37BE-E7F2-8151-0F2944869A0C}"/>
              </a:ext>
            </a:extLst>
          </p:cNvPr>
          <p:cNvGraphicFramePr>
            <a:graphicFrameLocks noGrp="1"/>
          </p:cNvGraphicFramePr>
          <p:nvPr>
            <p:ph idx="1"/>
            <p:extLst>
              <p:ext uri="{D42A27DB-BD31-4B8C-83A1-F6EECF244321}">
                <p14:modId xmlns:p14="http://schemas.microsoft.com/office/powerpoint/2010/main" val="3771528449"/>
              </p:ext>
            </p:extLst>
          </p:nvPr>
        </p:nvGraphicFramePr>
        <p:xfrm>
          <a:off x="838200" y="1463982"/>
          <a:ext cx="10515600" cy="5254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4972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D1B787A8-0D67-4B7E-9B48-86BD906AB6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1114050"/>
            <a:ext cx="0" cy="5735637"/>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158B3569-73B2-4D05-8E95-886A6EE17F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E287E5-E9F0-27FE-D453-2A58A3F5067F}"/>
              </a:ext>
            </a:extLst>
          </p:cNvPr>
          <p:cNvSpPr>
            <a:spLocks noGrp="1"/>
          </p:cNvSpPr>
          <p:nvPr>
            <p:ph type="title"/>
          </p:nvPr>
        </p:nvSpPr>
        <p:spPr>
          <a:xfrm>
            <a:off x="457200" y="1598246"/>
            <a:ext cx="4412419" cy="3626217"/>
          </a:xfrm>
        </p:spPr>
        <p:txBody>
          <a:bodyPr vert="horz" lIns="91440" tIns="45720" rIns="91440" bIns="45720" rtlCol="0" anchor="t">
            <a:normAutofit/>
          </a:bodyPr>
          <a:lstStyle/>
          <a:p>
            <a:pPr algn="r"/>
            <a:r>
              <a:rPr lang="en-US" sz="6200" b="1" i="0" kern="1200" cap="all" baseline="0">
                <a:solidFill>
                  <a:schemeClr val="bg1"/>
                </a:solidFill>
                <a:latin typeface="+mj-lt"/>
                <a:ea typeface="+mj-ea"/>
                <a:cs typeface="+mj-cs"/>
              </a:rPr>
              <a:t>The Internet</a:t>
            </a:r>
          </a:p>
        </p:txBody>
      </p:sp>
      <p:sp>
        <p:nvSpPr>
          <p:cNvPr id="4" name="Text Placeholder 3">
            <a:extLst>
              <a:ext uri="{FF2B5EF4-FFF2-40B4-BE49-F238E27FC236}">
                <a16:creationId xmlns:a16="http://schemas.microsoft.com/office/drawing/2014/main" id="{A5D0B098-FBCB-F4D5-4389-9B1D521D171A}"/>
              </a:ext>
            </a:extLst>
          </p:cNvPr>
          <p:cNvSpPr>
            <a:spLocks noGrp="1"/>
          </p:cNvSpPr>
          <p:nvPr>
            <p:ph type="body" sz="half" idx="4294967295"/>
          </p:nvPr>
        </p:nvSpPr>
        <p:spPr>
          <a:xfrm>
            <a:off x="457200" y="5350213"/>
            <a:ext cx="4412417" cy="1031537"/>
          </a:xfrm>
        </p:spPr>
        <p:txBody>
          <a:bodyPr vert="horz" lIns="91440" tIns="45720" rIns="91440" bIns="45720" rtlCol="0">
            <a:normAutofit/>
          </a:bodyPr>
          <a:lstStyle/>
          <a:p>
            <a:pPr marL="0" indent="0" algn="r">
              <a:buNone/>
            </a:pPr>
            <a:r>
              <a:rPr lang="en-US" b="0" i="0" kern="1200" dirty="0">
                <a:solidFill>
                  <a:schemeClr val="bg1"/>
                </a:solidFill>
                <a:effectLst/>
                <a:latin typeface="+mn-lt"/>
                <a:ea typeface="+mn-ea"/>
                <a:cs typeface="+mn-cs"/>
              </a:rPr>
              <a:t>Wikipedia: </a:t>
            </a:r>
            <a:r>
              <a:rPr lang="en-US" b="0" i="0" u="none" strike="noStrike" kern="1200" dirty="0">
                <a:solidFill>
                  <a:schemeClr val="bg1"/>
                </a:solidFill>
                <a:effectLst/>
                <a:latin typeface="+mn-lt"/>
                <a:ea typeface="+mn-ea"/>
                <a:cs typeface="+mn-cs"/>
                <a:hlinkClick r:id="rId3"/>
              </a:rPr>
              <a:t>http://en.wikipedia.org/wiki/internet</a:t>
            </a:r>
            <a:endParaRPr lang="en-US" kern="1200" dirty="0">
              <a:solidFill>
                <a:schemeClr val="bg1"/>
              </a:solidFill>
              <a:latin typeface="+mn-lt"/>
              <a:ea typeface="+mn-ea"/>
              <a:cs typeface="+mn-cs"/>
            </a:endParaRPr>
          </a:p>
        </p:txBody>
      </p:sp>
      <p:sp>
        <p:nvSpPr>
          <p:cNvPr id="1035" name="Graphic 17">
            <a:extLst>
              <a:ext uri="{FF2B5EF4-FFF2-40B4-BE49-F238E27FC236}">
                <a16:creationId xmlns:a16="http://schemas.microsoft.com/office/drawing/2014/main" id="{B71758F4-3F46-45DA-8AC5-4E508DA08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12034" y="1267063"/>
            <a:ext cx="139037" cy="139039"/>
          </a:xfrm>
          <a:custGeom>
            <a:avLst/>
            <a:gdLst>
              <a:gd name="connsiteX0" fmla="*/ 129600 w 139037"/>
              <a:gd name="connsiteY0" fmla="*/ 60082 h 139039"/>
              <a:gd name="connsiteX1" fmla="*/ 78955 w 139037"/>
              <a:gd name="connsiteY1" fmla="*/ 60082 h 139039"/>
              <a:gd name="connsiteX2" fmla="*/ 78955 w 139037"/>
              <a:gd name="connsiteY2" fmla="*/ 9437 h 139039"/>
              <a:gd name="connsiteX3" fmla="*/ 69519 w 139037"/>
              <a:gd name="connsiteY3" fmla="*/ 0 h 139039"/>
              <a:gd name="connsiteX4" fmla="*/ 60082 w 139037"/>
              <a:gd name="connsiteY4" fmla="*/ 9437 h 139039"/>
              <a:gd name="connsiteX5" fmla="*/ 60082 w 139037"/>
              <a:gd name="connsiteY5" fmla="*/ 60082 h 139039"/>
              <a:gd name="connsiteX6" fmla="*/ 9437 w 139037"/>
              <a:gd name="connsiteY6" fmla="*/ 60082 h 139039"/>
              <a:gd name="connsiteX7" fmla="*/ 0 w 139037"/>
              <a:gd name="connsiteY7" fmla="*/ 69520 h 139039"/>
              <a:gd name="connsiteX8" fmla="*/ 9437 w 139037"/>
              <a:gd name="connsiteY8" fmla="*/ 78957 h 139039"/>
              <a:gd name="connsiteX9" fmla="*/ 60082 w 139037"/>
              <a:gd name="connsiteY9" fmla="*/ 78957 h 139039"/>
              <a:gd name="connsiteX10" fmla="*/ 60082 w 139037"/>
              <a:gd name="connsiteY10" fmla="*/ 129602 h 139039"/>
              <a:gd name="connsiteX11" fmla="*/ 69519 w 139037"/>
              <a:gd name="connsiteY11" fmla="*/ 139039 h 139039"/>
              <a:gd name="connsiteX12" fmla="*/ 78955 w 139037"/>
              <a:gd name="connsiteY12" fmla="*/ 129602 h 139039"/>
              <a:gd name="connsiteX13" fmla="*/ 78955 w 139037"/>
              <a:gd name="connsiteY13" fmla="*/ 78957 h 139039"/>
              <a:gd name="connsiteX14" fmla="*/ 129600 w 139037"/>
              <a:gd name="connsiteY14" fmla="*/ 78957 h 139039"/>
              <a:gd name="connsiteX15" fmla="*/ 139037 w 139037"/>
              <a:gd name="connsiteY15" fmla="*/ 69520 h 139039"/>
              <a:gd name="connsiteX16" fmla="*/ 129600 w 139037"/>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7" h="139039">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bg1"/>
          </a:solidFill>
          <a:ln w="603" cap="flat">
            <a:noFill/>
            <a:prstDash val="solid"/>
            <a:miter/>
          </a:ln>
        </p:spPr>
        <p:txBody>
          <a:bodyPr rtlCol="0" anchor="ctr"/>
          <a:lstStyle/>
          <a:p>
            <a:endParaRPr lang="en-US"/>
          </a:p>
        </p:txBody>
      </p:sp>
      <p:cxnSp>
        <p:nvCxnSpPr>
          <p:cNvPr id="1037" name="Straight Connector 1036">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pic>
        <p:nvPicPr>
          <p:cNvPr id="1026" name="Picture 2" descr="Internet iz tubez">
            <a:extLst>
              <a:ext uri="{FF2B5EF4-FFF2-40B4-BE49-F238E27FC236}">
                <a16:creationId xmlns:a16="http://schemas.microsoft.com/office/drawing/2014/main" id="{686FA49E-90F6-4BAB-C9A6-1397260672B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5986926" y="1901298"/>
            <a:ext cx="5569864" cy="4177399"/>
          </a:xfrm>
          <a:prstGeom prst="rect">
            <a:avLst/>
          </a:prstGeom>
          <a:noFill/>
          <a:extLst>
            <a:ext uri="{909E8E84-426E-40DD-AFC4-6F175D3DCCD1}">
              <a14:hiddenFill xmlns:a14="http://schemas.microsoft.com/office/drawing/2010/main">
                <a:solidFill>
                  <a:srgbClr val="FFFFFF"/>
                </a:solidFill>
              </a14:hiddenFill>
            </a:ext>
          </a:extLst>
        </p:spPr>
      </p:pic>
      <p:sp>
        <p:nvSpPr>
          <p:cNvPr id="1039" name="Graphic 21">
            <a:extLst>
              <a:ext uri="{FF2B5EF4-FFF2-40B4-BE49-F238E27FC236}">
                <a16:creationId xmlns:a16="http://schemas.microsoft.com/office/drawing/2014/main" id="{8D61482F-F3C5-4D66-8C5D-C6BBE3E127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752801" y="1659316"/>
            <a:ext cx="127713" cy="127714"/>
          </a:xfrm>
          <a:custGeom>
            <a:avLst/>
            <a:gdLst>
              <a:gd name="connsiteX0" fmla="*/ 63857 w 127713"/>
              <a:gd name="connsiteY0" fmla="*/ 18874 h 127714"/>
              <a:gd name="connsiteX1" fmla="*/ 108839 w 127713"/>
              <a:gd name="connsiteY1" fmla="*/ 63857 h 127714"/>
              <a:gd name="connsiteX2" fmla="*/ 63857 w 127713"/>
              <a:gd name="connsiteY2" fmla="*/ 108840 h 127714"/>
              <a:gd name="connsiteX3" fmla="*/ 18874 w 127713"/>
              <a:gd name="connsiteY3" fmla="*/ 63857 h 127714"/>
              <a:gd name="connsiteX4" fmla="*/ 63857 w 127713"/>
              <a:gd name="connsiteY4" fmla="*/ 18874 h 127714"/>
              <a:gd name="connsiteX5" fmla="*/ 63857 w 127713"/>
              <a:gd name="connsiteY5" fmla="*/ 0 h 127714"/>
              <a:gd name="connsiteX6" fmla="*/ 0 w 127713"/>
              <a:gd name="connsiteY6" fmla="*/ 63857 h 127714"/>
              <a:gd name="connsiteX7" fmla="*/ 63857 w 127713"/>
              <a:gd name="connsiteY7" fmla="*/ 127714 h 127714"/>
              <a:gd name="connsiteX8" fmla="*/ 127713 w 127713"/>
              <a:gd name="connsiteY8" fmla="*/ 63857 h 127714"/>
              <a:gd name="connsiteX9" fmla="*/ 63857 w 127713"/>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4">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bg1"/>
          </a:solidFill>
          <a:ln w="610" cap="flat">
            <a:noFill/>
            <a:prstDash val="solid"/>
            <a:miter/>
          </a:ln>
        </p:spPr>
        <p:txBody>
          <a:bodyPr rtlCol="0" anchor="ctr"/>
          <a:lstStyle/>
          <a:p>
            <a:endParaRPr lang="en-US"/>
          </a:p>
        </p:txBody>
      </p:sp>
    </p:spTree>
    <p:extLst>
      <p:ext uri="{BB962C8B-B14F-4D97-AF65-F5344CB8AC3E}">
        <p14:creationId xmlns:p14="http://schemas.microsoft.com/office/powerpoint/2010/main" val="4078748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693195-D939-DEDB-FC10-D2FF322F5DEF}"/>
              </a:ext>
            </a:extLst>
          </p:cNvPr>
          <p:cNvSpPr>
            <a:spLocks noGrp="1"/>
          </p:cNvSpPr>
          <p:nvPr>
            <p:ph type="title"/>
          </p:nvPr>
        </p:nvSpPr>
        <p:spPr>
          <a:xfrm>
            <a:off x="6412091" y="501651"/>
            <a:ext cx="4395340" cy="1716255"/>
          </a:xfrm>
        </p:spPr>
        <p:txBody>
          <a:bodyPr anchor="b">
            <a:normAutofit/>
          </a:bodyPr>
          <a:lstStyle/>
          <a:p>
            <a:r>
              <a:rPr lang="en-US" sz="5400"/>
              <a:t>Layered Architecture </a:t>
            </a:r>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screen shot of a computer&#10;&#10;Description automatically generated">
            <a:extLst>
              <a:ext uri="{FF2B5EF4-FFF2-40B4-BE49-F238E27FC236}">
                <a16:creationId xmlns:a16="http://schemas.microsoft.com/office/drawing/2014/main" id="{5D582202-A652-9ADF-0169-7DB154DF1DEF}"/>
              </a:ext>
            </a:extLst>
          </p:cNvPr>
          <p:cNvPicPr>
            <a:picLocks noChangeAspect="1"/>
          </p:cNvPicPr>
          <p:nvPr/>
        </p:nvPicPr>
        <p:blipFill>
          <a:blip r:embed="rId3"/>
          <a:stretch>
            <a:fillRect/>
          </a:stretch>
        </p:blipFill>
        <p:spPr>
          <a:xfrm>
            <a:off x="279143" y="411056"/>
            <a:ext cx="5221625" cy="6035888"/>
          </a:xfrm>
          <a:prstGeom prst="rect">
            <a:avLst/>
          </a:prstGeom>
        </p:spPr>
      </p:pic>
      <p:sp>
        <p:nvSpPr>
          <p:cNvPr id="3" name="Content Placeholder 2">
            <a:extLst>
              <a:ext uri="{FF2B5EF4-FFF2-40B4-BE49-F238E27FC236}">
                <a16:creationId xmlns:a16="http://schemas.microsoft.com/office/drawing/2014/main" id="{D3B4FFFD-C043-32A6-3071-0A6D96E74B4A}"/>
              </a:ext>
            </a:extLst>
          </p:cNvPr>
          <p:cNvSpPr>
            <a:spLocks noGrp="1"/>
          </p:cNvSpPr>
          <p:nvPr>
            <p:ph idx="1"/>
          </p:nvPr>
        </p:nvSpPr>
        <p:spPr>
          <a:xfrm>
            <a:off x="6392583" y="2645922"/>
            <a:ext cx="4434721" cy="3710427"/>
          </a:xfrm>
        </p:spPr>
        <p:txBody>
          <a:bodyPr anchor="t">
            <a:normAutofit/>
          </a:bodyPr>
          <a:lstStyle/>
          <a:p>
            <a:pPr fontAlgn="base">
              <a:spcBef>
                <a:spcPts val="500"/>
              </a:spcBef>
              <a:spcAft>
                <a:spcPts val="500"/>
              </a:spcAft>
            </a:pPr>
            <a:r>
              <a:rPr lang="en-US" sz="1800" b="1" i="0">
                <a:effectLst/>
                <a:latin typeface="inherit"/>
              </a:rPr>
              <a:t>Physical layer</a:t>
            </a:r>
            <a:endParaRPr lang="en-US" sz="1800">
              <a:latin typeface="inherit"/>
            </a:endParaRPr>
          </a:p>
          <a:p>
            <a:pPr fontAlgn="base">
              <a:spcBef>
                <a:spcPts val="500"/>
              </a:spcBef>
              <a:spcAft>
                <a:spcPts val="500"/>
              </a:spcAft>
            </a:pPr>
            <a:r>
              <a:rPr lang="en-US" sz="1800" b="1" i="0">
                <a:effectLst/>
                <a:latin typeface="inherit"/>
              </a:rPr>
              <a:t>Data Link Layer</a:t>
            </a:r>
            <a:endParaRPr lang="en-US" sz="1800">
              <a:latin typeface="inherit"/>
            </a:endParaRPr>
          </a:p>
          <a:p>
            <a:pPr fontAlgn="base">
              <a:spcBef>
                <a:spcPts val="500"/>
              </a:spcBef>
              <a:spcAft>
                <a:spcPts val="500"/>
              </a:spcAft>
            </a:pPr>
            <a:r>
              <a:rPr lang="en-US" sz="1800" b="1" i="0">
                <a:effectLst/>
                <a:latin typeface="inherit"/>
              </a:rPr>
              <a:t>Network/Internet Layer</a:t>
            </a:r>
            <a:endParaRPr lang="en-US" sz="1800">
              <a:latin typeface="inherit"/>
            </a:endParaRPr>
          </a:p>
          <a:p>
            <a:pPr fontAlgn="base">
              <a:spcBef>
                <a:spcPts val="500"/>
              </a:spcBef>
              <a:spcAft>
                <a:spcPts val="500"/>
              </a:spcAft>
            </a:pPr>
            <a:r>
              <a:rPr lang="en-US" sz="1800" b="1" i="0">
                <a:effectLst/>
                <a:latin typeface="inherit"/>
              </a:rPr>
              <a:t>Transport Layer</a:t>
            </a:r>
            <a:endParaRPr lang="en-US" sz="1800" b="0" i="0">
              <a:effectLst/>
              <a:latin typeface="inherit"/>
            </a:endParaRPr>
          </a:p>
          <a:p>
            <a:pPr fontAlgn="base">
              <a:spcBef>
                <a:spcPts val="500"/>
              </a:spcBef>
              <a:spcAft>
                <a:spcPts val="500"/>
              </a:spcAft>
            </a:pPr>
            <a:r>
              <a:rPr lang="en-US" sz="1800" b="1" i="0">
                <a:effectLst/>
                <a:latin typeface="inherit"/>
              </a:rPr>
              <a:t>Application Layer</a:t>
            </a:r>
            <a:endParaRPr lang="en-US" sz="1800"/>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38F8AF3-8412-EBF7-79A2-CDB820451FFC}"/>
              </a:ext>
            </a:extLst>
          </p:cNvPr>
          <p:cNvSpPr txBox="1"/>
          <p:nvPr/>
        </p:nvSpPr>
        <p:spPr>
          <a:xfrm>
            <a:off x="6375143" y="5991456"/>
            <a:ext cx="6096000" cy="369332"/>
          </a:xfrm>
          <a:prstGeom prst="rect">
            <a:avLst/>
          </a:prstGeom>
          <a:noFill/>
        </p:spPr>
        <p:txBody>
          <a:bodyPr wrap="square">
            <a:spAutoFit/>
          </a:bodyPr>
          <a:lstStyle/>
          <a:p>
            <a:r>
              <a:rPr lang="en-US" b="0" i="0" dirty="0">
                <a:solidFill>
                  <a:srgbClr val="222222"/>
                </a:solidFill>
                <a:effectLst/>
                <a:latin typeface="Source Sans Pro" panose="020B0503030403020204" pitchFamily="34" charset="0"/>
              </a:rPr>
              <a:t>From </a:t>
            </a:r>
            <a:r>
              <a:rPr lang="en-US" b="0" i="0" u="none" strike="noStrike" dirty="0">
                <a:solidFill>
                  <a:srgbClr val="2A76DD"/>
                </a:solidFill>
                <a:effectLst/>
                <a:latin typeface="Source Sans Pro" panose="020B0503030403020204" pitchFamily="34" charset="0"/>
                <a:hlinkClick r:id="rId4"/>
              </a:rPr>
              <a:t>Web Stepp Book Chapter 1</a:t>
            </a:r>
            <a:endParaRPr lang="en-US" dirty="0"/>
          </a:p>
        </p:txBody>
      </p:sp>
    </p:spTree>
    <p:extLst>
      <p:ext uri="{BB962C8B-B14F-4D97-AF65-F5344CB8AC3E}">
        <p14:creationId xmlns:p14="http://schemas.microsoft.com/office/powerpoint/2010/main" val="4152306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 name="Title 1">
            <a:extLst>
              <a:ext uri="{FF2B5EF4-FFF2-40B4-BE49-F238E27FC236}">
                <a16:creationId xmlns:a16="http://schemas.microsoft.com/office/drawing/2014/main" id="{E124E76F-0F49-8308-D3BD-1B4C82E8D475}"/>
              </a:ext>
            </a:extLst>
          </p:cNvPr>
          <p:cNvSpPr>
            <a:spLocks noGrp="1"/>
          </p:cNvSpPr>
          <p:nvPr>
            <p:ph type="title"/>
          </p:nvPr>
        </p:nvSpPr>
        <p:spPr>
          <a:xfrm>
            <a:off x="3506755" y="365125"/>
            <a:ext cx="7161245" cy="1325563"/>
          </a:xfrm>
        </p:spPr>
        <p:txBody>
          <a:bodyPr>
            <a:normAutofit/>
          </a:bodyPr>
          <a:lstStyle/>
          <a:p>
            <a:r>
              <a:rPr lang="en-US" sz="3600"/>
              <a:t>The World Wide Web</a:t>
            </a:r>
          </a:p>
        </p:txBody>
      </p:sp>
      <p:sp>
        <p:nvSpPr>
          <p:cNvPr id="30"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32"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cxnSp>
        <p:nvCxnSpPr>
          <p:cNvPr id="34" name="Straight Connector 33">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440" y="1027906"/>
            <a:ext cx="3408787" cy="0"/>
          </a:xfrm>
          <a:prstGeom prst="line">
            <a:avLst/>
          </a:prstGeom>
          <a:ln w="25400" cap="sq">
            <a:gradFill flip="none" rotWithShape="1">
              <a:gsLst>
                <a:gs pos="0">
                  <a:schemeClr val="accent2"/>
                </a:gs>
                <a:gs pos="100000">
                  <a:schemeClr val="accent4"/>
                </a:gs>
              </a:gsLst>
              <a:lin ang="0" scaled="1"/>
              <a:tileRect/>
            </a:gradFill>
            <a:bevel/>
          </a:ln>
        </p:spPr>
        <p:style>
          <a:lnRef idx="1">
            <a:schemeClr val="accent1"/>
          </a:lnRef>
          <a:fillRef idx="0">
            <a:schemeClr val="accent1"/>
          </a:fillRef>
          <a:effectRef idx="0">
            <a:schemeClr val="accent1"/>
          </a:effectRef>
          <a:fontRef idx="minor">
            <a:schemeClr val="tx1"/>
          </a:fontRef>
        </p:style>
      </p:cxnSp>
      <p:sp>
        <p:nvSpPr>
          <p:cNvPr id="36"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aphicFrame>
        <p:nvGraphicFramePr>
          <p:cNvPr id="5" name="Content Placeholder 2">
            <a:extLst>
              <a:ext uri="{FF2B5EF4-FFF2-40B4-BE49-F238E27FC236}">
                <a16:creationId xmlns:a16="http://schemas.microsoft.com/office/drawing/2014/main" id="{35CCC1DC-2C14-6352-8CA8-B77610B77A56}"/>
              </a:ext>
            </a:extLst>
          </p:cNvPr>
          <p:cNvGraphicFramePr>
            <a:graphicFrameLocks noGrp="1"/>
          </p:cNvGraphicFramePr>
          <p:nvPr>
            <p:ph idx="1"/>
            <p:extLst>
              <p:ext uri="{D42A27DB-BD31-4B8C-83A1-F6EECF244321}">
                <p14:modId xmlns:p14="http://schemas.microsoft.com/office/powerpoint/2010/main" val="480327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029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EE0A6B3-EB7E-45AA-ADB6-138489E0CD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a:extLst>
              <a:ext uri="{FF2B5EF4-FFF2-40B4-BE49-F238E27FC236}">
                <a16:creationId xmlns:a16="http://schemas.microsoft.com/office/drawing/2014/main" id="{0C0EA1AB-DC8C-4976-9474-9313A673D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0"/>
          </a:xfrm>
          <a:prstGeom prst="rect">
            <a:avLst/>
          </a:prstGeom>
          <a:gradFill flip="none" rotWithShape="1">
            <a:gsLst>
              <a:gs pos="100000">
                <a:schemeClr val="accent4"/>
              </a:gs>
              <a:gs pos="0">
                <a:schemeClr val="accent2"/>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Univers"/>
              <a:ea typeface="+mn-ea"/>
              <a:cs typeface="+mn-cs"/>
            </a:endParaRPr>
          </a:p>
        </p:txBody>
      </p:sp>
      <p:pic>
        <p:nvPicPr>
          <p:cNvPr id="4" name="Picture 3">
            <a:extLst>
              <a:ext uri="{FF2B5EF4-FFF2-40B4-BE49-F238E27FC236}">
                <a16:creationId xmlns:a16="http://schemas.microsoft.com/office/drawing/2014/main" id="{30D9EA3E-CC81-1FA7-B778-E7A9CADD82DE}"/>
              </a:ext>
            </a:extLst>
          </p:cNvPr>
          <p:cNvPicPr>
            <a:picLocks noChangeAspect="1"/>
          </p:cNvPicPr>
          <p:nvPr/>
        </p:nvPicPr>
        <p:blipFill rotWithShape="1">
          <a:blip r:embed="rId3">
            <a:duotone>
              <a:schemeClr val="accent1">
                <a:shade val="45000"/>
                <a:satMod val="135000"/>
              </a:schemeClr>
              <a:prstClr val="white"/>
            </a:duotone>
            <a:alphaModFix amt="35000"/>
          </a:blip>
          <a:srcRect t="20930" b="3819"/>
          <a:stretch/>
        </p:blipFill>
        <p:spPr>
          <a:xfrm>
            <a:off x="20" y="-8877"/>
            <a:ext cx="12191980" cy="6858000"/>
          </a:xfrm>
          <a:prstGeom prst="rect">
            <a:avLst/>
          </a:prstGeom>
        </p:spPr>
      </p:pic>
      <p:sp>
        <p:nvSpPr>
          <p:cNvPr id="2" name="Title 1">
            <a:extLst>
              <a:ext uri="{FF2B5EF4-FFF2-40B4-BE49-F238E27FC236}">
                <a16:creationId xmlns:a16="http://schemas.microsoft.com/office/drawing/2014/main" id="{9BAEB323-1C24-9BBD-7DF7-A0F46FF599D2}"/>
              </a:ext>
            </a:extLst>
          </p:cNvPr>
          <p:cNvSpPr>
            <a:spLocks noGrp="1"/>
          </p:cNvSpPr>
          <p:nvPr>
            <p:ph type="title"/>
          </p:nvPr>
        </p:nvSpPr>
        <p:spPr>
          <a:xfrm>
            <a:off x="1188068" y="381935"/>
            <a:ext cx="9996815" cy="1013689"/>
          </a:xfrm>
        </p:spPr>
        <p:txBody>
          <a:bodyPr anchor="b">
            <a:normAutofit/>
          </a:bodyPr>
          <a:lstStyle/>
          <a:p>
            <a:r>
              <a:rPr lang="en-US" sz="6100" b="1" i="0" dirty="0">
                <a:solidFill>
                  <a:srgbClr val="FFFFFF"/>
                </a:solidFill>
                <a:effectLst/>
                <a:latin typeface="Source Sans Pro" panose="020B0503030403020204" pitchFamily="34" charset="0"/>
                <a:hlinkClick r:id="rId4"/>
              </a:rPr>
              <a:t>The Internet: A Brief History</a:t>
            </a:r>
            <a:endParaRPr lang="en-US" sz="6100" dirty="0">
              <a:solidFill>
                <a:srgbClr val="FFFFFF"/>
              </a:solidFill>
            </a:endParaRPr>
          </a:p>
        </p:txBody>
      </p:sp>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3369"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rgbClr val="FFFFFF"/>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5"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55951"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rgbClr val="FFFFFF"/>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sp>
        <p:nvSpPr>
          <p:cNvPr id="17"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94200"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rgbClr val="FFFFFF"/>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Univers"/>
              <a:ea typeface="+mn-ea"/>
              <a:cs typeface="+mn-cs"/>
            </a:endParaRPr>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622" y="3610394"/>
            <a:ext cx="0" cy="3238728"/>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8E4CBF-2A94-AF4E-C49F-D09A1F0F7451}"/>
              </a:ext>
            </a:extLst>
          </p:cNvPr>
          <p:cNvSpPr>
            <a:spLocks noGrp="1"/>
          </p:cNvSpPr>
          <p:nvPr>
            <p:ph idx="1"/>
          </p:nvPr>
        </p:nvSpPr>
        <p:spPr>
          <a:xfrm>
            <a:off x="1188069" y="1472473"/>
            <a:ext cx="8441705" cy="5299801"/>
          </a:xfrm>
        </p:spPr>
        <p:txBody>
          <a:bodyPr anchor="t">
            <a:normAutofit fontScale="92500" lnSpcReduction="20000"/>
          </a:bodyPr>
          <a:lstStyle/>
          <a:p>
            <a:pPr fontAlgn="base">
              <a:spcBef>
                <a:spcPts val="500"/>
              </a:spcBef>
              <a:spcAft>
                <a:spcPts val="500"/>
              </a:spcAft>
            </a:pPr>
            <a:r>
              <a:rPr lang="en-US" sz="2000" b="0" i="0" dirty="0">
                <a:solidFill>
                  <a:srgbClr val="FFFFFF"/>
                </a:solidFill>
                <a:effectLst/>
                <a:latin typeface="Source Sans Pro" panose="020B0503030403020204" pitchFamily="34" charset="0"/>
              </a:rPr>
              <a:t>The origins of the internet are rooted in the USA of the 1950s. </a:t>
            </a:r>
          </a:p>
          <a:p>
            <a:pPr lvl="1" fontAlgn="base">
              <a:spcAft>
                <a:spcPts val="500"/>
              </a:spcAft>
            </a:pPr>
            <a:r>
              <a:rPr lang="en-US" sz="1600" b="0" i="0" dirty="0">
                <a:solidFill>
                  <a:srgbClr val="FFFFFF"/>
                </a:solidFill>
                <a:effectLst/>
                <a:latin typeface="Source Sans Pro" panose="020B0503030403020204" pitchFamily="34" charset="0"/>
              </a:rPr>
              <a:t>At this time, computers were large, expensive machines exclusively used by military scientists and university staff.</a:t>
            </a:r>
            <a:endParaRPr lang="en-US" sz="2000" b="0" i="0" dirty="0">
              <a:solidFill>
                <a:srgbClr val="FFFFFF"/>
              </a:solidFill>
              <a:effectLst/>
              <a:latin typeface="Source Sans Pro" panose="020B0503030403020204" pitchFamily="34" charset="0"/>
            </a:endParaRPr>
          </a:p>
          <a:p>
            <a:pPr fontAlgn="base">
              <a:spcBef>
                <a:spcPts val="500"/>
              </a:spcBef>
              <a:spcAft>
                <a:spcPts val="500"/>
              </a:spcAft>
            </a:pPr>
            <a:r>
              <a:rPr lang="en-US" sz="2000" b="0" i="0" dirty="0">
                <a:solidFill>
                  <a:srgbClr val="FFFFFF"/>
                </a:solidFill>
                <a:effectLst/>
                <a:latin typeface="Source Sans Pro" panose="020B0503030403020204" pitchFamily="34" charset="0"/>
              </a:rPr>
              <a:t>No one person invented the internet. </a:t>
            </a:r>
            <a:r>
              <a:rPr lang="en-US" sz="2000" dirty="0">
                <a:solidFill>
                  <a:srgbClr val="FFFFFF"/>
                </a:solidFill>
                <a:latin typeface="Source Sans Pro" panose="020B0503030403020204" pitchFamily="34" charset="0"/>
              </a:rPr>
              <a:t>What we understand to be the internet b</a:t>
            </a:r>
            <a:r>
              <a:rPr lang="en-US" sz="2000" b="0" i="0" dirty="0">
                <a:solidFill>
                  <a:srgbClr val="FFFFFF"/>
                </a:solidFill>
                <a:effectLst/>
                <a:latin typeface="Source Sans Pro" panose="020B0503030403020204" pitchFamily="34" charset="0"/>
              </a:rPr>
              <a:t>egan as a US Department of Defense network called </a:t>
            </a:r>
            <a:r>
              <a:rPr lang="en-US" sz="2000" b="0" i="0" u="none" strike="noStrike" dirty="0">
                <a:solidFill>
                  <a:srgbClr val="FFFFFF"/>
                </a:solidFill>
                <a:effectLst/>
                <a:latin typeface="Source Sans Pro" panose="020B0503030403020204" pitchFamily="34" charset="0"/>
                <a:hlinkClick r:id="rId5"/>
              </a:rPr>
              <a:t>ARPANET</a:t>
            </a:r>
            <a:r>
              <a:rPr lang="en-US" sz="2000" b="0" i="0" dirty="0">
                <a:solidFill>
                  <a:srgbClr val="FFFFFF"/>
                </a:solidFill>
                <a:effectLst/>
                <a:latin typeface="Source Sans Pro" panose="020B0503030403020204" pitchFamily="34" charset="0"/>
              </a:rPr>
              <a:t> (1960s-70s)</a:t>
            </a:r>
          </a:p>
          <a:p>
            <a:pPr lvl="1" fontAlgn="base">
              <a:spcAft>
                <a:spcPts val="500"/>
              </a:spcAft>
            </a:pPr>
            <a:r>
              <a:rPr lang="en-US" sz="2000" b="0" i="0" dirty="0">
                <a:solidFill>
                  <a:srgbClr val="FFFFFF"/>
                </a:solidFill>
                <a:effectLst/>
                <a:latin typeface="Source Sans Pro" panose="020B0503030403020204" pitchFamily="34" charset="0"/>
              </a:rPr>
              <a:t>Initial services: electronic mail, file transfer</a:t>
            </a:r>
          </a:p>
          <a:p>
            <a:pPr fontAlgn="base">
              <a:spcBef>
                <a:spcPts val="500"/>
              </a:spcBef>
              <a:spcAft>
                <a:spcPts val="500"/>
              </a:spcAft>
            </a:pPr>
            <a:r>
              <a:rPr lang="en-US" sz="2000" b="0" i="0" dirty="0">
                <a:solidFill>
                  <a:srgbClr val="FFFFFF"/>
                </a:solidFill>
                <a:effectLst/>
                <a:latin typeface="Source Sans Pro" panose="020B0503030403020204" pitchFamily="34" charset="0"/>
              </a:rPr>
              <a:t>Opened to commercial interests in late 80s</a:t>
            </a:r>
          </a:p>
          <a:p>
            <a:pPr fontAlgn="base">
              <a:spcBef>
                <a:spcPts val="500"/>
              </a:spcBef>
              <a:spcAft>
                <a:spcPts val="500"/>
              </a:spcAft>
            </a:pPr>
            <a:r>
              <a:rPr lang="en-US" sz="2000" b="0" i="0" dirty="0">
                <a:solidFill>
                  <a:srgbClr val="FFFFFF"/>
                </a:solidFill>
                <a:effectLst/>
                <a:latin typeface="Source Sans Pro" panose="020B0503030403020204" pitchFamily="34" charset="0"/>
              </a:rPr>
              <a:t>WWW created in 1989-91 by </a:t>
            </a:r>
            <a:r>
              <a:rPr lang="en-US" sz="2000" b="0" i="0" u="none" strike="noStrike" dirty="0">
                <a:solidFill>
                  <a:srgbClr val="FFFFFF"/>
                </a:solidFill>
                <a:effectLst/>
                <a:latin typeface="Source Sans Pro" panose="020B0503030403020204" pitchFamily="34" charset="0"/>
                <a:hlinkClick r:id="rId6"/>
              </a:rPr>
              <a:t>Tim Berners-Lee</a:t>
            </a:r>
            <a:endParaRPr lang="en-US" sz="2000" b="0" i="0" dirty="0">
              <a:solidFill>
                <a:srgbClr val="FFFFFF"/>
              </a:solidFill>
              <a:effectLst/>
              <a:latin typeface="Source Sans Pro" panose="020B0503030403020204" pitchFamily="34" charset="0"/>
            </a:endParaRPr>
          </a:p>
          <a:p>
            <a:pPr fontAlgn="base">
              <a:spcBef>
                <a:spcPts val="500"/>
              </a:spcBef>
              <a:spcAft>
                <a:spcPts val="500"/>
              </a:spcAft>
            </a:pPr>
            <a:r>
              <a:rPr lang="en-US" sz="2000" b="0" i="0" dirty="0">
                <a:solidFill>
                  <a:srgbClr val="FFFFFF"/>
                </a:solidFill>
                <a:effectLst/>
                <a:latin typeface="Source Sans Pro" panose="020B0503030403020204" pitchFamily="34" charset="0"/>
              </a:rPr>
              <a:t>Popular web browsers released: Netscape 1994, IE 1995</a:t>
            </a:r>
          </a:p>
          <a:p>
            <a:pPr fontAlgn="base">
              <a:spcBef>
                <a:spcPts val="500"/>
              </a:spcBef>
              <a:spcAft>
                <a:spcPts val="500"/>
              </a:spcAft>
            </a:pPr>
            <a:r>
              <a:rPr lang="en-US" sz="2000" b="0" i="0" dirty="0">
                <a:solidFill>
                  <a:srgbClr val="FFFFFF"/>
                </a:solidFill>
                <a:effectLst/>
                <a:latin typeface="Source Sans Pro" panose="020B0503030403020204" pitchFamily="34" charset="0"/>
              </a:rPr>
              <a:t>Then... all this: </a:t>
            </a:r>
            <a:r>
              <a:rPr lang="en-US" sz="2000" b="0" i="0" u="none" strike="noStrike" dirty="0">
                <a:solidFill>
                  <a:srgbClr val="FFFFFF"/>
                </a:solidFill>
                <a:effectLst/>
                <a:latin typeface="Source Sans Pro" panose="020B0503030403020204" pitchFamily="34" charset="0"/>
                <a:hlinkClick r:id="rId7"/>
              </a:rPr>
              <a:t>http://www.evolutionoftheweb.com</a:t>
            </a:r>
            <a:endParaRPr lang="en-US" sz="2000" b="0" i="0" dirty="0">
              <a:solidFill>
                <a:srgbClr val="FFFFFF"/>
              </a:solidFill>
              <a:effectLst/>
              <a:latin typeface="Source Sans Pro" panose="020B0503030403020204" pitchFamily="34" charset="0"/>
            </a:endParaRPr>
          </a:p>
          <a:p>
            <a:pPr fontAlgn="base">
              <a:spcBef>
                <a:spcPts val="500"/>
              </a:spcBef>
              <a:spcAft>
                <a:spcPts val="500"/>
              </a:spcAft>
            </a:pPr>
            <a:r>
              <a:rPr lang="en-US" sz="2000" b="0" i="0" dirty="0">
                <a:solidFill>
                  <a:srgbClr val="FFFFFF"/>
                </a:solidFill>
                <a:effectLst/>
                <a:latin typeface="Source Sans Pro" panose="020B0503030403020204" pitchFamily="34" charset="0"/>
              </a:rPr>
              <a:t>Other notable web events:</a:t>
            </a:r>
          </a:p>
          <a:p>
            <a:pPr lvl="1" fontAlgn="base">
              <a:spcAft>
                <a:spcPts val="500"/>
              </a:spcAft>
            </a:pPr>
            <a:r>
              <a:rPr lang="en-US" sz="2000" b="0" i="0" dirty="0">
                <a:solidFill>
                  <a:srgbClr val="FFFFFF"/>
                </a:solidFill>
                <a:effectLst/>
                <a:latin typeface="inherit"/>
              </a:rPr>
              <a:t>Amazon.com opens in 1995; Google in January 1996</a:t>
            </a:r>
          </a:p>
          <a:p>
            <a:pPr lvl="1" fontAlgn="base">
              <a:spcAft>
                <a:spcPts val="500"/>
              </a:spcAft>
            </a:pPr>
            <a:r>
              <a:rPr lang="en-US" sz="2000" b="0" i="0" u="none" strike="noStrike" dirty="0">
                <a:solidFill>
                  <a:srgbClr val="FFFFFF"/>
                </a:solidFill>
                <a:effectLst/>
                <a:latin typeface="inherit"/>
                <a:hlinkClick r:id="rId8"/>
              </a:rPr>
              <a:t>Hamster Dance</a:t>
            </a:r>
            <a:r>
              <a:rPr lang="en-US" sz="2000" b="0" i="0" dirty="0">
                <a:solidFill>
                  <a:srgbClr val="FFFFFF"/>
                </a:solidFill>
                <a:effectLst/>
                <a:latin typeface="inherit"/>
              </a:rPr>
              <a:t> web page created in 1999</a:t>
            </a:r>
          </a:p>
          <a:p>
            <a:pPr lvl="1" fontAlgn="base">
              <a:spcAft>
                <a:spcPts val="500"/>
              </a:spcAft>
            </a:pPr>
            <a:r>
              <a:rPr lang="en-US" sz="2000" b="0" i="0" dirty="0">
                <a:solidFill>
                  <a:srgbClr val="FFFFFF"/>
                </a:solidFill>
                <a:effectLst/>
                <a:latin typeface="inherit"/>
              </a:rPr>
              <a:t>Facebook founded in February 2004</a:t>
            </a:r>
          </a:p>
          <a:p>
            <a:pPr lvl="1" fontAlgn="base">
              <a:spcAft>
                <a:spcPts val="500"/>
              </a:spcAft>
            </a:pPr>
            <a:r>
              <a:rPr lang="en-US" sz="2000" b="0" i="0" dirty="0">
                <a:solidFill>
                  <a:srgbClr val="FFFFFF"/>
                </a:solidFill>
                <a:effectLst/>
                <a:latin typeface="inherit"/>
              </a:rPr>
              <a:t>Chrome released in September 2008</a:t>
            </a:r>
          </a:p>
          <a:p>
            <a:pPr lvl="1" fontAlgn="base">
              <a:spcAft>
                <a:spcPts val="500"/>
              </a:spcAft>
            </a:pPr>
            <a:r>
              <a:rPr lang="en-US" sz="2000" b="0" i="0" dirty="0">
                <a:solidFill>
                  <a:srgbClr val="FFFFFF"/>
                </a:solidFill>
                <a:effectLst/>
                <a:latin typeface="inherit"/>
              </a:rPr>
              <a:t>Snapchat created in September 2011</a:t>
            </a:r>
          </a:p>
          <a:p>
            <a:endParaRPr lang="en-US" sz="700" dirty="0">
              <a:solidFill>
                <a:srgbClr val="FFFFFF"/>
              </a:solidFill>
            </a:endParaRPr>
          </a:p>
        </p:txBody>
      </p:sp>
      <p:pic>
        <p:nvPicPr>
          <p:cNvPr id="6" name="Picture 5">
            <a:hlinkClick r:id="rId9"/>
            <a:extLst>
              <a:ext uri="{FF2B5EF4-FFF2-40B4-BE49-F238E27FC236}">
                <a16:creationId xmlns:a16="http://schemas.microsoft.com/office/drawing/2014/main" id="{EC67980E-BB04-0299-7013-7BF6BEEF8979}"/>
              </a:ext>
            </a:extLst>
          </p:cNvPr>
          <p:cNvPicPr>
            <a:picLocks noChangeAspect="1"/>
          </p:cNvPicPr>
          <p:nvPr/>
        </p:nvPicPr>
        <p:blipFill>
          <a:blip r:embed="rId10"/>
          <a:stretch>
            <a:fillRect/>
          </a:stretch>
        </p:blipFill>
        <p:spPr>
          <a:xfrm>
            <a:off x="7222670" y="4690891"/>
            <a:ext cx="3219451" cy="1942402"/>
          </a:xfrm>
          <a:prstGeom prst="rect">
            <a:avLst/>
          </a:prstGeom>
        </p:spPr>
      </p:pic>
    </p:spTree>
    <p:extLst>
      <p:ext uri="{BB962C8B-B14F-4D97-AF65-F5344CB8AC3E}">
        <p14:creationId xmlns:p14="http://schemas.microsoft.com/office/powerpoint/2010/main" val="10376882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14F6-C277-E787-E11E-329F379EBB9B}"/>
              </a:ext>
            </a:extLst>
          </p:cNvPr>
          <p:cNvSpPr>
            <a:spLocks noGrp="1"/>
          </p:cNvSpPr>
          <p:nvPr>
            <p:ph type="title"/>
          </p:nvPr>
        </p:nvSpPr>
        <p:spPr/>
        <p:txBody>
          <a:bodyPr/>
          <a:lstStyle/>
          <a:p>
            <a:r>
              <a:rPr lang="en-US" dirty="0"/>
              <a:t>Key Aspects of the Internet</a:t>
            </a:r>
          </a:p>
        </p:txBody>
      </p:sp>
      <p:pic>
        <p:nvPicPr>
          <p:cNvPr id="4" name="Content Placeholder 3">
            <a:hlinkClick r:id="rId3"/>
            <a:extLst>
              <a:ext uri="{FF2B5EF4-FFF2-40B4-BE49-F238E27FC236}">
                <a16:creationId xmlns:a16="http://schemas.microsoft.com/office/drawing/2014/main" id="{5B59F0C3-9E85-159F-FE29-E1292E46AC29}"/>
              </a:ext>
            </a:extLst>
          </p:cNvPr>
          <p:cNvPicPr>
            <a:picLocks noGrp="1" noChangeAspect="1"/>
          </p:cNvPicPr>
          <p:nvPr>
            <p:ph idx="1"/>
          </p:nvPr>
        </p:nvPicPr>
        <p:blipFill>
          <a:blip r:embed="rId4"/>
          <a:stretch>
            <a:fillRect/>
          </a:stretch>
        </p:blipFill>
        <p:spPr>
          <a:xfrm>
            <a:off x="2286000" y="2291556"/>
            <a:ext cx="7620000" cy="3419475"/>
          </a:xfrm>
          <a:prstGeom prst="rect">
            <a:avLst/>
          </a:prstGeom>
        </p:spPr>
      </p:pic>
    </p:spTree>
    <p:extLst>
      <p:ext uri="{BB962C8B-B14F-4D97-AF65-F5344CB8AC3E}">
        <p14:creationId xmlns:p14="http://schemas.microsoft.com/office/powerpoint/2010/main" val="2878916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5C05CAAB-DBA2-4548-AD5F-01BB97FBB2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2"/>
                </a:gs>
                <a:gs pos="100000">
                  <a:schemeClr val="accent4"/>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16AC3602-3348-4F31-9E43-076B03514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0">
                <a:schemeClr val="accent4"/>
              </a:gs>
              <a:gs pos="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Title 3">
            <a:extLst>
              <a:ext uri="{FF2B5EF4-FFF2-40B4-BE49-F238E27FC236}">
                <a16:creationId xmlns:a16="http://schemas.microsoft.com/office/drawing/2014/main" id="{2F0D912A-EEC6-9897-F7E8-6F1838E8826B}"/>
              </a:ext>
            </a:extLst>
          </p:cNvPr>
          <p:cNvSpPr>
            <a:spLocks noGrp="1"/>
          </p:cNvSpPr>
          <p:nvPr>
            <p:ph type="title"/>
          </p:nvPr>
        </p:nvSpPr>
        <p:spPr>
          <a:xfrm>
            <a:off x="3506755" y="365125"/>
            <a:ext cx="7161245" cy="1325563"/>
          </a:xfrm>
        </p:spPr>
        <p:txBody>
          <a:bodyPr vert="horz" lIns="91440" tIns="45720" rIns="91440" bIns="45720" rtlCol="0" anchor="ctr">
            <a:normAutofit/>
          </a:bodyPr>
          <a:lstStyle/>
          <a:p>
            <a:r>
              <a:rPr lang="en-US" sz="3600" b="0" i="0" kern="1200">
                <a:solidFill>
                  <a:schemeClr val="bg1"/>
                </a:solidFill>
                <a:effectLst/>
                <a:latin typeface="+mj-lt"/>
                <a:ea typeface="+mj-ea"/>
                <a:cs typeface="+mj-cs"/>
              </a:rPr>
              <a:t>Who "runs" the Internet? Who is responsible for overseeing it?</a:t>
            </a:r>
            <a:endParaRPr lang="en-US" sz="3600" kern="1200">
              <a:solidFill>
                <a:schemeClr val="bg1"/>
              </a:solidFill>
              <a:latin typeface="+mj-lt"/>
              <a:ea typeface="+mj-ea"/>
              <a:cs typeface="+mj-cs"/>
            </a:endParaRPr>
          </a:p>
        </p:txBody>
      </p:sp>
      <p:sp>
        <p:nvSpPr>
          <p:cNvPr id="29" name="Graphic 11">
            <a:extLst>
              <a:ext uri="{FF2B5EF4-FFF2-40B4-BE49-F238E27FC236}">
                <a16:creationId xmlns:a16="http://schemas.microsoft.com/office/drawing/2014/main" id="{394094B0-A6C9-44BE-9042-66EF0612F6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endParaRPr lang="en-US"/>
          </a:p>
        </p:txBody>
      </p:sp>
      <p:sp>
        <p:nvSpPr>
          <p:cNvPr id="30" name="Graphic 10">
            <a:extLst>
              <a:ext uri="{FF2B5EF4-FFF2-40B4-BE49-F238E27FC236}">
                <a16:creationId xmlns:a16="http://schemas.microsoft.com/office/drawing/2014/main" id="{64C2CA96-0B16-4AA7-B340-33044D2385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endParaRPr lang="en-US"/>
          </a:p>
        </p:txBody>
      </p:sp>
      <p:cxnSp>
        <p:nvCxnSpPr>
          <p:cNvPr id="31" name="Straight Connector 30">
            <a:extLst>
              <a:ext uri="{FF2B5EF4-FFF2-40B4-BE49-F238E27FC236}">
                <a16:creationId xmlns:a16="http://schemas.microsoft.com/office/drawing/2014/main" id="{94169334-264D-4176-8BDE-037249A61B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1027906"/>
            <a:ext cx="3408787" cy="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32" name="Graphic 12">
            <a:extLst>
              <a:ext uri="{FF2B5EF4-FFF2-40B4-BE49-F238E27FC236}">
                <a16:creationId xmlns:a16="http://schemas.microsoft.com/office/drawing/2014/main" id="{1D50D7A8-F1D5-4306-8A9B-DD7A73EB8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endParaRPr lang="en-US"/>
          </a:p>
        </p:txBody>
      </p:sp>
      <p:graphicFrame>
        <p:nvGraphicFramePr>
          <p:cNvPr id="8" name="Content Placeholder 4">
            <a:extLst>
              <a:ext uri="{FF2B5EF4-FFF2-40B4-BE49-F238E27FC236}">
                <a16:creationId xmlns:a16="http://schemas.microsoft.com/office/drawing/2014/main" id="{A4D62CCA-6AF0-654F-7492-46AC7F256A02}"/>
              </a:ext>
            </a:extLst>
          </p:cNvPr>
          <p:cNvGraphicFramePr>
            <a:graphicFrameLocks/>
          </p:cNvGraphicFramePr>
          <p:nvPr>
            <p:extLst>
              <p:ext uri="{D42A27DB-BD31-4B8C-83A1-F6EECF244321}">
                <p14:modId xmlns:p14="http://schemas.microsoft.com/office/powerpoint/2010/main" val="473565092"/>
              </p:ext>
            </p:extLst>
          </p:nvPr>
        </p:nvGraphicFramePr>
        <p:xfrm>
          <a:off x="1985962" y="1825625"/>
          <a:ext cx="8220075"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Content Placeholder 9">
            <a:extLst>
              <a:ext uri="{FF2B5EF4-FFF2-40B4-BE49-F238E27FC236}">
                <a16:creationId xmlns:a16="http://schemas.microsoft.com/office/drawing/2014/main" id="{72961F0E-F48B-66F6-1CA3-6B954283CAB0}"/>
              </a:ext>
            </a:extLst>
          </p:cNvPr>
          <p:cNvPicPr>
            <a:picLocks noChangeAspect="1"/>
          </p:cNvPicPr>
          <p:nvPr/>
        </p:nvPicPr>
        <p:blipFill>
          <a:blip r:embed="rId8"/>
          <a:stretch>
            <a:fillRect/>
          </a:stretch>
        </p:blipFill>
        <p:spPr>
          <a:xfrm>
            <a:off x="3767137" y="5296694"/>
            <a:ext cx="4529138" cy="690154"/>
          </a:xfrm>
          <a:prstGeom prst="rect">
            <a:avLst/>
          </a:prstGeom>
        </p:spPr>
      </p:pic>
    </p:spTree>
    <p:extLst>
      <p:ext uri="{BB962C8B-B14F-4D97-AF65-F5344CB8AC3E}">
        <p14:creationId xmlns:p14="http://schemas.microsoft.com/office/powerpoint/2010/main" val="1393058043"/>
      </p:ext>
    </p:extLst>
  </p:cSld>
  <p:clrMapOvr>
    <a:masterClrMapping/>
  </p:clrMapOvr>
</p:sld>
</file>

<file path=ppt/theme/theme1.xml><?xml version="1.0" encoding="utf-8"?>
<a:theme xmlns:a="http://schemas.openxmlformats.org/drawingml/2006/main" name="GradientVTI">
  <a:themeElements>
    <a:clrScheme name="AnalogousFromDarkSeedLeftStep">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Univers">
      <a:majorFont>
        <a:latin typeface="Gill Sans Nova"/>
        <a:ea typeface=""/>
        <a:cs typeface=""/>
      </a:majorFont>
      <a:minorFont>
        <a:latin typeface="Gill Sans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adientVTI" id="{605F9078-86F9-4258-A3E1-F8EFF02AE8CC}" vid="{4848699B-BB01-41E3-9EC4-3D97DFE529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TotalTime>
  <Words>1396</Words>
  <Application>Microsoft Office PowerPoint</Application>
  <PresentationFormat>Widescreen</PresentationFormat>
  <Paragraphs>200</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Gill Sans Nova</vt:lpstr>
      <vt:lpstr>inherit</vt:lpstr>
      <vt:lpstr>Open Sans</vt:lpstr>
      <vt:lpstr>Source Sans Pro</vt:lpstr>
      <vt:lpstr>Univers</vt:lpstr>
      <vt:lpstr>GradientVTI</vt:lpstr>
      <vt:lpstr>The Internet and the World Wide Web</vt:lpstr>
      <vt:lpstr>What is a web page, really?</vt:lpstr>
      <vt:lpstr> Web Languages / Technologies </vt:lpstr>
      <vt:lpstr>The Internet</vt:lpstr>
      <vt:lpstr>Layered Architecture </vt:lpstr>
      <vt:lpstr>The World Wide Web</vt:lpstr>
      <vt:lpstr>The Internet: A Brief History</vt:lpstr>
      <vt:lpstr>Key Aspects of the Internet</vt:lpstr>
      <vt:lpstr>Who "runs" the Internet? Who is responsible for overseeing it?</vt:lpstr>
      <vt:lpstr> The World Wide Web (WWW) --- Wait, how is it different than the Internet again? </vt:lpstr>
      <vt:lpstr>HTTP Error Codes</vt:lpstr>
      <vt:lpstr>What is a web page, really?</vt:lpstr>
      <vt:lpstr>Content</vt:lpstr>
      <vt:lpstr>Structure</vt:lpstr>
      <vt:lpstr>Style</vt:lpstr>
      <vt:lpstr>Activity: Rebuilding the Internet</vt:lpstr>
      <vt:lpstr>Rebuilding the Internet,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Internet and the World Wide Web</dc:title>
  <dc:creator>Beasley, Gretchen</dc:creator>
  <cp:lastModifiedBy>Beasley, Gretchen</cp:lastModifiedBy>
  <cp:revision>5</cp:revision>
  <dcterms:created xsi:type="dcterms:W3CDTF">2024-01-23T15:34:04Z</dcterms:created>
  <dcterms:modified xsi:type="dcterms:W3CDTF">2024-01-23T17:57:01Z</dcterms:modified>
</cp:coreProperties>
</file>