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32"/>
  </p:notesMasterIdLst>
  <p:sldIdLst>
    <p:sldId id="256" r:id="rId2"/>
    <p:sldId id="257" r:id="rId3"/>
    <p:sldId id="265" r:id="rId4"/>
    <p:sldId id="280" r:id="rId5"/>
    <p:sldId id="281" r:id="rId6"/>
    <p:sldId id="282" r:id="rId7"/>
    <p:sldId id="283" r:id="rId8"/>
    <p:sldId id="284" r:id="rId9"/>
    <p:sldId id="285" r:id="rId10"/>
    <p:sldId id="258" r:id="rId11"/>
    <p:sldId id="259" r:id="rId12"/>
    <p:sldId id="260" r:id="rId13"/>
    <p:sldId id="261" r:id="rId14"/>
    <p:sldId id="262" r:id="rId15"/>
    <p:sldId id="263" r:id="rId16"/>
    <p:sldId id="267" r:id="rId17"/>
    <p:sldId id="268" r:id="rId18"/>
    <p:sldId id="269" r:id="rId19"/>
    <p:sldId id="264" r:id="rId20"/>
    <p:sldId id="266" r:id="rId21"/>
    <p:sldId id="273" r:id="rId22"/>
    <p:sldId id="271" r:id="rId23"/>
    <p:sldId id="270" r:id="rId24"/>
    <p:sldId id="274" r:id="rId25"/>
    <p:sldId id="275" r:id="rId26"/>
    <p:sldId id="276" r:id="rId27"/>
    <p:sldId id="277" r:id="rId28"/>
    <p:sldId id="278" r:id="rId29"/>
    <p:sldId id="279" r:id="rId30"/>
    <p:sldId id="27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tchen beasley" initials="gb" lastIdx="1" clrIdx="0">
    <p:extLst>
      <p:ext uri="{19B8F6BF-5375-455C-9EA6-DF929625EA0E}">
        <p15:presenceInfo xmlns:p15="http://schemas.microsoft.com/office/powerpoint/2012/main" userId="b78446c09d036c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6" autoAdjust="0"/>
  </p:normalViewPr>
  <p:slideViewPr>
    <p:cSldViewPr snapToGrid="0">
      <p:cViewPr varScale="1">
        <p:scale>
          <a:sx n="80" d="100"/>
          <a:sy n="80" d="100"/>
        </p:scale>
        <p:origin x="58" y="91"/>
      </p:cViewPr>
      <p:guideLst/>
    </p:cSldViewPr>
  </p:slideViewPr>
  <p:outlineViewPr>
    <p:cViewPr>
      <p:scale>
        <a:sx n="33" d="100"/>
        <a:sy n="33" d="100"/>
      </p:scale>
      <p:origin x="0" y="-3187"/>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hyperlink" Target="http://dublincore.org/documents/dces/" TargetMode="External"/><Relationship Id="rId5" Type="http://schemas.openxmlformats.org/officeDocument/2006/relationships/image" Target="../media/image16.svg"/><Relationship Id="rId4" Type="http://schemas.openxmlformats.org/officeDocument/2006/relationships/image" Target="../media/image15.png"/></Relationships>
</file>

<file path=ppt/diagrams/_rels/data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hyperlink" Target="http://dublincore.org/documents/dces/" TargetMode="External"/><Relationship Id="rId2" Type="http://schemas.openxmlformats.org/officeDocument/2006/relationships/image" Target="../media/image14.svg"/><Relationship Id="rId1" Type="http://schemas.openxmlformats.org/officeDocument/2006/relationships/image" Target="../media/image13.png"/><Relationship Id="rId5" Type="http://schemas.openxmlformats.org/officeDocument/2006/relationships/image" Target="../media/image16.svg"/><Relationship Id="rId4"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F030B-E25C-452A-B2CA-9F3CACB3C6B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1D1568-472A-438F-B344-C9EA8B12F8E2}">
      <dgm:prSet/>
      <dgm:spPr/>
      <dgm:t>
        <a:bodyPr/>
        <a:lstStyle/>
        <a:p>
          <a:pPr>
            <a:lnSpc>
              <a:spcPct val="100000"/>
            </a:lnSpc>
          </a:pPr>
          <a:r>
            <a:rPr lang="en-US"/>
            <a:t>Data describing other data (in our case, digital objects)</a:t>
          </a:r>
        </a:p>
      </dgm:t>
    </dgm:pt>
    <dgm:pt modelId="{4E37EFCB-32A6-45F0-85C1-411D696DC0E9}" type="parTrans" cxnId="{D51F18F1-14A7-461B-8281-57434D826279}">
      <dgm:prSet/>
      <dgm:spPr/>
      <dgm:t>
        <a:bodyPr/>
        <a:lstStyle/>
        <a:p>
          <a:endParaRPr lang="en-US"/>
        </a:p>
      </dgm:t>
    </dgm:pt>
    <dgm:pt modelId="{E8E19F34-8764-479F-ABFF-81C3F8A158AC}" type="sibTrans" cxnId="{D51F18F1-14A7-461B-8281-57434D826279}">
      <dgm:prSet/>
      <dgm:spPr/>
      <dgm:t>
        <a:bodyPr/>
        <a:lstStyle/>
        <a:p>
          <a:endParaRPr lang="en-US"/>
        </a:p>
      </dgm:t>
    </dgm:pt>
    <dgm:pt modelId="{F191535F-C57D-482C-8915-AFC3ADFF3594}">
      <dgm:prSet/>
      <dgm:spPr/>
      <dgm:t>
        <a:bodyPr/>
        <a:lstStyle/>
        <a:p>
          <a:pPr>
            <a:lnSpc>
              <a:spcPct val="100000"/>
            </a:lnSpc>
          </a:pPr>
          <a:r>
            <a:rPr lang="en-US"/>
            <a:t>Using standards like Dublin Core enables easy translation across websites and languages</a:t>
          </a:r>
        </a:p>
      </dgm:t>
    </dgm:pt>
    <dgm:pt modelId="{08CD623A-3B44-434E-9139-4818C6EEEDCB}" type="parTrans" cxnId="{4DB61E76-2DAE-43A6-B3EF-1E09BE68E469}">
      <dgm:prSet/>
      <dgm:spPr/>
      <dgm:t>
        <a:bodyPr/>
        <a:lstStyle/>
        <a:p>
          <a:endParaRPr lang="en-US"/>
        </a:p>
      </dgm:t>
    </dgm:pt>
    <dgm:pt modelId="{479A02C1-E481-475E-8FB6-D64BB0FBFDC2}" type="sibTrans" cxnId="{4DB61E76-2DAE-43A6-B3EF-1E09BE68E469}">
      <dgm:prSet/>
      <dgm:spPr/>
      <dgm:t>
        <a:bodyPr/>
        <a:lstStyle/>
        <a:p>
          <a:endParaRPr lang="en-US"/>
        </a:p>
      </dgm:t>
    </dgm:pt>
    <dgm:pt modelId="{AC91AD4D-C409-4073-9E39-8223FE37B889}">
      <dgm:prSet/>
      <dgm:spPr/>
      <dgm:t>
        <a:bodyPr/>
        <a:lstStyle/>
        <a:p>
          <a:pPr>
            <a:lnSpc>
              <a:spcPct val="100000"/>
            </a:lnSpc>
          </a:pPr>
          <a:r>
            <a:rPr lang="en-US"/>
            <a:t>Describing the object thoroughly helps us understand what it is when it’s separated from its context</a:t>
          </a:r>
        </a:p>
      </dgm:t>
    </dgm:pt>
    <dgm:pt modelId="{A47D599C-2A1D-410D-80BB-355E3792259B}" type="parTrans" cxnId="{ABDB7A27-E892-446E-BBBA-24464FCF2BEF}">
      <dgm:prSet/>
      <dgm:spPr/>
      <dgm:t>
        <a:bodyPr/>
        <a:lstStyle/>
        <a:p>
          <a:endParaRPr lang="en-US"/>
        </a:p>
      </dgm:t>
    </dgm:pt>
    <dgm:pt modelId="{EF54451A-FDD7-4CBA-953E-73CD3FAD4192}" type="sibTrans" cxnId="{ABDB7A27-E892-446E-BBBA-24464FCF2BEF}">
      <dgm:prSet/>
      <dgm:spPr/>
      <dgm:t>
        <a:bodyPr/>
        <a:lstStyle/>
        <a:p>
          <a:endParaRPr lang="en-US"/>
        </a:p>
      </dgm:t>
    </dgm:pt>
    <dgm:pt modelId="{B5A54C67-A56E-4FDA-AC2D-561E6D852921}">
      <dgm:prSet/>
      <dgm:spPr/>
      <dgm:t>
        <a:bodyPr/>
        <a:lstStyle/>
        <a:p>
          <a:pPr>
            <a:lnSpc>
              <a:spcPct val="100000"/>
            </a:lnSpc>
          </a:pPr>
          <a:r>
            <a:rPr lang="en-US"/>
            <a:t>Metadata enables searching within and outside of the site</a:t>
          </a:r>
        </a:p>
      </dgm:t>
    </dgm:pt>
    <dgm:pt modelId="{2DF2AF7B-C1E9-48BD-80F7-7046951F1765}" type="parTrans" cxnId="{BBE42A9E-9037-47AE-A777-CAA1984B9FC0}">
      <dgm:prSet/>
      <dgm:spPr/>
      <dgm:t>
        <a:bodyPr/>
        <a:lstStyle/>
        <a:p>
          <a:endParaRPr lang="en-US"/>
        </a:p>
      </dgm:t>
    </dgm:pt>
    <dgm:pt modelId="{50AE473C-3807-4DD8-9037-243864A1D24F}" type="sibTrans" cxnId="{BBE42A9E-9037-47AE-A777-CAA1984B9FC0}">
      <dgm:prSet/>
      <dgm:spPr/>
      <dgm:t>
        <a:bodyPr/>
        <a:lstStyle/>
        <a:p>
          <a:endParaRPr lang="en-US"/>
        </a:p>
      </dgm:t>
    </dgm:pt>
    <dgm:pt modelId="{3ED82DBA-2730-44F8-9471-6900CE1DB188}">
      <dgm:prSet/>
      <dgm:spPr/>
      <dgm:t>
        <a:bodyPr/>
        <a:lstStyle/>
        <a:p>
          <a:pPr>
            <a:lnSpc>
              <a:spcPct val="100000"/>
            </a:lnSpc>
          </a:pPr>
          <a:r>
            <a:rPr lang="en-US"/>
            <a:t>Encouraging you to take the time to create good metadata teaches them to be responsible stewards of digital content</a:t>
          </a:r>
        </a:p>
      </dgm:t>
    </dgm:pt>
    <dgm:pt modelId="{7D631AF6-4412-4CEF-89A4-D932967A66CD}" type="parTrans" cxnId="{D38D55D5-990C-4FC9-8FF9-BA000C19F67B}">
      <dgm:prSet/>
      <dgm:spPr/>
      <dgm:t>
        <a:bodyPr/>
        <a:lstStyle/>
        <a:p>
          <a:endParaRPr lang="en-US"/>
        </a:p>
      </dgm:t>
    </dgm:pt>
    <dgm:pt modelId="{C894D8EF-D64F-4788-B807-79B79C75DF6E}" type="sibTrans" cxnId="{D38D55D5-990C-4FC9-8FF9-BA000C19F67B}">
      <dgm:prSet/>
      <dgm:spPr/>
      <dgm:t>
        <a:bodyPr/>
        <a:lstStyle/>
        <a:p>
          <a:endParaRPr lang="en-US"/>
        </a:p>
      </dgm:t>
    </dgm:pt>
    <dgm:pt modelId="{335EDC84-AA71-41C5-8DD8-C2A2EE55DAF5}">
      <dgm:prSet/>
      <dgm:spPr/>
      <dgm:t>
        <a:bodyPr/>
        <a:lstStyle/>
        <a:p>
          <a:pPr>
            <a:lnSpc>
              <a:spcPct val="100000"/>
            </a:lnSpc>
          </a:pPr>
          <a:r>
            <a:rPr lang="en-US" b="0" i="0" dirty="0"/>
            <a:t>The simplest definition of metadata is " structured data about data."</a:t>
          </a:r>
          <a:endParaRPr lang="en-US" dirty="0"/>
        </a:p>
      </dgm:t>
    </dgm:pt>
    <dgm:pt modelId="{70C441E7-23A5-4FDD-91E4-FA1F1F0D58AF}" type="parTrans" cxnId="{32270291-8701-4AC5-BBFA-2CDFD4A2A63C}">
      <dgm:prSet/>
      <dgm:spPr/>
      <dgm:t>
        <a:bodyPr/>
        <a:lstStyle/>
        <a:p>
          <a:endParaRPr lang="en-US"/>
        </a:p>
      </dgm:t>
    </dgm:pt>
    <dgm:pt modelId="{41330DDF-B5AD-4631-97D0-E0F3502099FB}" type="sibTrans" cxnId="{32270291-8701-4AC5-BBFA-2CDFD4A2A63C}">
      <dgm:prSet/>
      <dgm:spPr/>
      <dgm:t>
        <a:bodyPr/>
        <a:lstStyle/>
        <a:p>
          <a:endParaRPr lang="en-US"/>
        </a:p>
      </dgm:t>
    </dgm:pt>
    <dgm:pt modelId="{D4046F00-9093-466D-B001-B3DEFBCD6E06}" type="pres">
      <dgm:prSet presAssocID="{D44F030B-E25C-452A-B2CA-9F3CACB3C6B1}" presName="root" presStyleCnt="0">
        <dgm:presLayoutVars>
          <dgm:dir/>
          <dgm:resizeHandles val="exact"/>
        </dgm:presLayoutVars>
      </dgm:prSet>
      <dgm:spPr/>
    </dgm:pt>
    <dgm:pt modelId="{0ECA7F24-8AA4-41DC-BEB3-3E567BC38CE6}" type="pres">
      <dgm:prSet presAssocID="{D41D1568-472A-438F-B344-C9EA8B12F8E2}" presName="compNode" presStyleCnt="0"/>
      <dgm:spPr/>
    </dgm:pt>
    <dgm:pt modelId="{7DDDB50F-92DE-429B-B2FF-70E61929C2C1}" type="pres">
      <dgm:prSet presAssocID="{D41D1568-472A-438F-B344-C9EA8B12F8E2}" presName="bgRect" presStyleLbl="bgShp" presStyleIdx="0" presStyleCnt="6"/>
      <dgm:spPr/>
    </dgm:pt>
    <dgm:pt modelId="{CBFB618C-8670-4A89-B78A-3FF9F3DBA6AA}" type="pres">
      <dgm:prSet presAssocID="{D41D1568-472A-438F-B344-C9EA8B12F8E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rver"/>
        </a:ext>
      </dgm:extLst>
    </dgm:pt>
    <dgm:pt modelId="{83A7A41B-48A2-4C70-98C5-2D9E34D8F59C}" type="pres">
      <dgm:prSet presAssocID="{D41D1568-472A-438F-B344-C9EA8B12F8E2}" presName="spaceRect" presStyleCnt="0"/>
      <dgm:spPr/>
    </dgm:pt>
    <dgm:pt modelId="{C1623DEF-A72A-4636-8DE8-66224CBF182F}" type="pres">
      <dgm:prSet presAssocID="{D41D1568-472A-438F-B344-C9EA8B12F8E2}" presName="parTx" presStyleLbl="revTx" presStyleIdx="0" presStyleCnt="6">
        <dgm:presLayoutVars>
          <dgm:chMax val="0"/>
          <dgm:chPref val="0"/>
        </dgm:presLayoutVars>
      </dgm:prSet>
      <dgm:spPr/>
    </dgm:pt>
    <dgm:pt modelId="{4FF04AA4-A5C7-48B3-9214-EBA0C5C57500}" type="pres">
      <dgm:prSet presAssocID="{E8E19F34-8764-479F-ABFF-81C3F8A158AC}" presName="sibTrans" presStyleCnt="0"/>
      <dgm:spPr/>
    </dgm:pt>
    <dgm:pt modelId="{9DEDE4DB-873C-4F1C-9B8C-58095135063B}" type="pres">
      <dgm:prSet presAssocID="{335EDC84-AA71-41C5-8DD8-C2A2EE55DAF5}" presName="compNode" presStyleCnt="0"/>
      <dgm:spPr/>
    </dgm:pt>
    <dgm:pt modelId="{51CCD0EE-4CC5-4573-9EF8-4ABCA954EF75}" type="pres">
      <dgm:prSet presAssocID="{335EDC84-AA71-41C5-8DD8-C2A2EE55DAF5}" presName="bgRect" presStyleLbl="bgShp" presStyleIdx="1" presStyleCnt="6"/>
      <dgm:spPr/>
    </dgm:pt>
    <dgm:pt modelId="{47996A7C-A334-4E2C-A39D-1540C94FC4FD}" type="pres">
      <dgm:prSet presAssocID="{335EDC84-AA71-41C5-8DD8-C2A2EE55DAF5}" presName="iconRect" presStyleLbl="node1" presStyleIdx="1" presStyleCnt="6"/>
      <dgm:spPr/>
    </dgm:pt>
    <dgm:pt modelId="{2348725B-E1A3-457A-92F3-8842B578AD50}" type="pres">
      <dgm:prSet presAssocID="{335EDC84-AA71-41C5-8DD8-C2A2EE55DAF5}" presName="spaceRect" presStyleCnt="0"/>
      <dgm:spPr/>
    </dgm:pt>
    <dgm:pt modelId="{E26313CE-C4F7-44DF-9192-043108C57736}" type="pres">
      <dgm:prSet presAssocID="{335EDC84-AA71-41C5-8DD8-C2A2EE55DAF5}" presName="parTx" presStyleLbl="revTx" presStyleIdx="1" presStyleCnt="6">
        <dgm:presLayoutVars>
          <dgm:chMax val="0"/>
          <dgm:chPref val="0"/>
        </dgm:presLayoutVars>
      </dgm:prSet>
      <dgm:spPr/>
    </dgm:pt>
    <dgm:pt modelId="{5C558318-076D-4760-8FAC-6B824D7CCD5F}" type="pres">
      <dgm:prSet presAssocID="{41330DDF-B5AD-4631-97D0-E0F3502099FB}" presName="sibTrans" presStyleCnt="0"/>
      <dgm:spPr/>
    </dgm:pt>
    <dgm:pt modelId="{9E612915-C345-4FD7-9752-AF4EDB24E5E1}" type="pres">
      <dgm:prSet presAssocID="{F191535F-C57D-482C-8915-AFC3ADFF3594}" presName="compNode" presStyleCnt="0"/>
      <dgm:spPr/>
    </dgm:pt>
    <dgm:pt modelId="{9583A518-C37E-42EB-B580-FAA7C571CF60}" type="pres">
      <dgm:prSet presAssocID="{F191535F-C57D-482C-8915-AFC3ADFF3594}" presName="bgRect" presStyleLbl="bgShp" presStyleIdx="2" presStyleCnt="6"/>
      <dgm:spPr/>
    </dgm:pt>
    <dgm:pt modelId="{E31E61A9-E270-46F4-903F-1199A0C4EB0F}" type="pres">
      <dgm:prSet presAssocID="{F191535F-C57D-482C-8915-AFC3ADFF3594}" presName="icon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EC5E4536-5162-4CAE-ADD5-2AA572713548}" type="pres">
      <dgm:prSet presAssocID="{F191535F-C57D-482C-8915-AFC3ADFF3594}" presName="spaceRect" presStyleCnt="0"/>
      <dgm:spPr/>
    </dgm:pt>
    <dgm:pt modelId="{C3EE6C1A-138B-49C2-89B1-15B71AF3723D}" type="pres">
      <dgm:prSet presAssocID="{F191535F-C57D-482C-8915-AFC3ADFF3594}" presName="parTx" presStyleLbl="revTx" presStyleIdx="2" presStyleCnt="6">
        <dgm:presLayoutVars>
          <dgm:chMax val="0"/>
          <dgm:chPref val="0"/>
        </dgm:presLayoutVars>
      </dgm:prSet>
      <dgm:spPr/>
    </dgm:pt>
    <dgm:pt modelId="{DD1A4686-8687-447A-92C3-23041E5D3BD4}" type="pres">
      <dgm:prSet presAssocID="{479A02C1-E481-475E-8FB6-D64BB0FBFDC2}" presName="sibTrans" presStyleCnt="0"/>
      <dgm:spPr/>
    </dgm:pt>
    <dgm:pt modelId="{738C9BD7-FC59-4610-AE7A-007102AC3F1B}" type="pres">
      <dgm:prSet presAssocID="{AC91AD4D-C409-4073-9E39-8223FE37B889}" presName="compNode" presStyleCnt="0"/>
      <dgm:spPr/>
    </dgm:pt>
    <dgm:pt modelId="{EA3EFBBD-E29C-495D-A04A-1B684BEA69E7}" type="pres">
      <dgm:prSet presAssocID="{AC91AD4D-C409-4073-9E39-8223FE37B889}" presName="bgRect" presStyleLbl="bgShp" presStyleIdx="3" presStyleCnt="6"/>
      <dgm:spPr/>
    </dgm:pt>
    <dgm:pt modelId="{E4B52B75-9A04-412A-ACEC-67C320875AA6}" type="pres">
      <dgm:prSet presAssocID="{AC91AD4D-C409-4073-9E39-8223FE37B889}" presName="iconRect" presStyleLbl="node1" presStyleIdx="3"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F61BFF44-C229-4E42-A091-310216553D58}" type="pres">
      <dgm:prSet presAssocID="{AC91AD4D-C409-4073-9E39-8223FE37B889}" presName="spaceRect" presStyleCnt="0"/>
      <dgm:spPr/>
    </dgm:pt>
    <dgm:pt modelId="{5F79E736-EA14-4050-8617-DE968152BAA4}" type="pres">
      <dgm:prSet presAssocID="{AC91AD4D-C409-4073-9E39-8223FE37B889}" presName="parTx" presStyleLbl="revTx" presStyleIdx="3" presStyleCnt="6">
        <dgm:presLayoutVars>
          <dgm:chMax val="0"/>
          <dgm:chPref val="0"/>
        </dgm:presLayoutVars>
      </dgm:prSet>
      <dgm:spPr/>
    </dgm:pt>
    <dgm:pt modelId="{22F05410-0759-474D-B1D3-1843DD2EE1D7}" type="pres">
      <dgm:prSet presAssocID="{EF54451A-FDD7-4CBA-953E-73CD3FAD4192}" presName="sibTrans" presStyleCnt="0"/>
      <dgm:spPr/>
    </dgm:pt>
    <dgm:pt modelId="{E5D4B7E4-9C3A-477E-9A57-BF7E0ACC98B5}" type="pres">
      <dgm:prSet presAssocID="{B5A54C67-A56E-4FDA-AC2D-561E6D852921}" presName="compNode" presStyleCnt="0"/>
      <dgm:spPr/>
    </dgm:pt>
    <dgm:pt modelId="{85409A17-3DC5-4F4E-8A70-1FBCA2815D65}" type="pres">
      <dgm:prSet presAssocID="{B5A54C67-A56E-4FDA-AC2D-561E6D852921}" presName="bgRect" presStyleLbl="bgShp" presStyleIdx="4" presStyleCnt="6"/>
      <dgm:spPr/>
    </dgm:pt>
    <dgm:pt modelId="{3ED4260A-00A5-43E3-B7AF-D4ADA4480E4E}" type="pres">
      <dgm:prSet presAssocID="{B5A54C67-A56E-4FDA-AC2D-561E6D852921}"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A9C65656-4954-4DEF-8732-90F3533377C9}" type="pres">
      <dgm:prSet presAssocID="{B5A54C67-A56E-4FDA-AC2D-561E6D852921}" presName="spaceRect" presStyleCnt="0"/>
      <dgm:spPr/>
    </dgm:pt>
    <dgm:pt modelId="{2664C74C-385A-4A24-8906-AA850B2005CA}" type="pres">
      <dgm:prSet presAssocID="{B5A54C67-A56E-4FDA-AC2D-561E6D852921}" presName="parTx" presStyleLbl="revTx" presStyleIdx="4" presStyleCnt="6">
        <dgm:presLayoutVars>
          <dgm:chMax val="0"/>
          <dgm:chPref val="0"/>
        </dgm:presLayoutVars>
      </dgm:prSet>
      <dgm:spPr/>
    </dgm:pt>
    <dgm:pt modelId="{F326206F-B474-4065-AF99-219B02F991E6}" type="pres">
      <dgm:prSet presAssocID="{50AE473C-3807-4DD8-9037-243864A1D24F}" presName="sibTrans" presStyleCnt="0"/>
      <dgm:spPr/>
    </dgm:pt>
    <dgm:pt modelId="{015B6B9E-2E1E-4109-85B7-A8E4FAA0098A}" type="pres">
      <dgm:prSet presAssocID="{3ED82DBA-2730-44F8-9471-6900CE1DB188}" presName="compNode" presStyleCnt="0"/>
      <dgm:spPr/>
    </dgm:pt>
    <dgm:pt modelId="{277B3E80-526C-4DB0-ACEB-375D67E805FB}" type="pres">
      <dgm:prSet presAssocID="{3ED82DBA-2730-44F8-9471-6900CE1DB188}" presName="bgRect" presStyleLbl="bgShp" presStyleIdx="5" presStyleCnt="6"/>
      <dgm:spPr/>
    </dgm:pt>
    <dgm:pt modelId="{3DC44D21-4685-4DD7-89A3-697CA77B1738}" type="pres">
      <dgm:prSet presAssocID="{3ED82DBA-2730-44F8-9471-6900CE1DB188}"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nagement"/>
        </a:ext>
      </dgm:extLst>
    </dgm:pt>
    <dgm:pt modelId="{DE7D975A-C6F7-40A3-AC8C-96CCBC77BF31}" type="pres">
      <dgm:prSet presAssocID="{3ED82DBA-2730-44F8-9471-6900CE1DB188}" presName="spaceRect" presStyleCnt="0"/>
      <dgm:spPr/>
    </dgm:pt>
    <dgm:pt modelId="{839E6E24-0563-4592-A445-8B7F92E7F882}" type="pres">
      <dgm:prSet presAssocID="{3ED82DBA-2730-44F8-9471-6900CE1DB188}" presName="parTx" presStyleLbl="revTx" presStyleIdx="5" presStyleCnt="6">
        <dgm:presLayoutVars>
          <dgm:chMax val="0"/>
          <dgm:chPref val="0"/>
        </dgm:presLayoutVars>
      </dgm:prSet>
      <dgm:spPr/>
    </dgm:pt>
  </dgm:ptLst>
  <dgm:cxnLst>
    <dgm:cxn modelId="{5BA12314-E3E4-4093-A235-38F6B1C83F16}" type="presOf" srcId="{D44F030B-E25C-452A-B2CA-9F3CACB3C6B1}" destId="{D4046F00-9093-466D-B001-B3DEFBCD6E06}" srcOrd="0" destOrd="0" presId="urn:microsoft.com/office/officeart/2018/2/layout/IconVerticalSolidList"/>
    <dgm:cxn modelId="{ABDB7A27-E892-446E-BBBA-24464FCF2BEF}" srcId="{D44F030B-E25C-452A-B2CA-9F3CACB3C6B1}" destId="{AC91AD4D-C409-4073-9E39-8223FE37B889}" srcOrd="3" destOrd="0" parTransId="{A47D599C-2A1D-410D-80BB-355E3792259B}" sibTransId="{EF54451A-FDD7-4CBA-953E-73CD3FAD4192}"/>
    <dgm:cxn modelId="{4DB61E76-2DAE-43A6-B3EF-1E09BE68E469}" srcId="{D44F030B-E25C-452A-B2CA-9F3CACB3C6B1}" destId="{F191535F-C57D-482C-8915-AFC3ADFF3594}" srcOrd="2" destOrd="0" parTransId="{08CD623A-3B44-434E-9139-4818C6EEEDCB}" sibTransId="{479A02C1-E481-475E-8FB6-D64BB0FBFDC2}"/>
    <dgm:cxn modelId="{32270291-8701-4AC5-BBFA-2CDFD4A2A63C}" srcId="{D44F030B-E25C-452A-B2CA-9F3CACB3C6B1}" destId="{335EDC84-AA71-41C5-8DD8-C2A2EE55DAF5}" srcOrd="1" destOrd="0" parTransId="{70C441E7-23A5-4FDD-91E4-FA1F1F0D58AF}" sibTransId="{41330DDF-B5AD-4631-97D0-E0F3502099FB}"/>
    <dgm:cxn modelId="{D2086C91-FBA0-4EEA-B3D0-F843848E1E43}" type="presOf" srcId="{3ED82DBA-2730-44F8-9471-6900CE1DB188}" destId="{839E6E24-0563-4592-A445-8B7F92E7F882}" srcOrd="0" destOrd="0" presId="urn:microsoft.com/office/officeart/2018/2/layout/IconVerticalSolidList"/>
    <dgm:cxn modelId="{9DFF119B-4C7D-434F-99E9-C86FB3C3FB5A}" type="presOf" srcId="{335EDC84-AA71-41C5-8DD8-C2A2EE55DAF5}" destId="{E26313CE-C4F7-44DF-9192-043108C57736}" srcOrd="0" destOrd="0" presId="urn:microsoft.com/office/officeart/2018/2/layout/IconVerticalSolidList"/>
    <dgm:cxn modelId="{BBE42A9E-9037-47AE-A777-CAA1984B9FC0}" srcId="{D44F030B-E25C-452A-B2CA-9F3CACB3C6B1}" destId="{B5A54C67-A56E-4FDA-AC2D-561E6D852921}" srcOrd="4" destOrd="0" parTransId="{2DF2AF7B-C1E9-48BD-80F7-7046951F1765}" sibTransId="{50AE473C-3807-4DD8-9037-243864A1D24F}"/>
    <dgm:cxn modelId="{8DB2DED1-C787-4570-A916-982AAE42C089}" type="presOf" srcId="{B5A54C67-A56E-4FDA-AC2D-561E6D852921}" destId="{2664C74C-385A-4A24-8906-AA850B2005CA}" srcOrd="0" destOrd="0" presId="urn:microsoft.com/office/officeart/2018/2/layout/IconVerticalSolidList"/>
    <dgm:cxn modelId="{F1F0E7D4-DC9B-405F-84F4-8ECB1BE9B388}" type="presOf" srcId="{AC91AD4D-C409-4073-9E39-8223FE37B889}" destId="{5F79E736-EA14-4050-8617-DE968152BAA4}" srcOrd="0" destOrd="0" presId="urn:microsoft.com/office/officeart/2018/2/layout/IconVerticalSolidList"/>
    <dgm:cxn modelId="{D38D55D5-990C-4FC9-8FF9-BA000C19F67B}" srcId="{D44F030B-E25C-452A-B2CA-9F3CACB3C6B1}" destId="{3ED82DBA-2730-44F8-9471-6900CE1DB188}" srcOrd="5" destOrd="0" parTransId="{7D631AF6-4412-4CEF-89A4-D932967A66CD}" sibTransId="{C894D8EF-D64F-4788-B807-79B79C75DF6E}"/>
    <dgm:cxn modelId="{D14322EF-FF30-4B3E-A13B-62B9708F99DA}" type="presOf" srcId="{D41D1568-472A-438F-B344-C9EA8B12F8E2}" destId="{C1623DEF-A72A-4636-8DE8-66224CBF182F}" srcOrd="0" destOrd="0" presId="urn:microsoft.com/office/officeart/2018/2/layout/IconVerticalSolidList"/>
    <dgm:cxn modelId="{A3D1CFEF-8DF5-4AE8-95F2-7E6F86F3E0A7}" type="presOf" srcId="{F191535F-C57D-482C-8915-AFC3ADFF3594}" destId="{C3EE6C1A-138B-49C2-89B1-15B71AF3723D}" srcOrd="0" destOrd="0" presId="urn:microsoft.com/office/officeart/2018/2/layout/IconVerticalSolidList"/>
    <dgm:cxn modelId="{D51F18F1-14A7-461B-8281-57434D826279}" srcId="{D44F030B-E25C-452A-B2CA-9F3CACB3C6B1}" destId="{D41D1568-472A-438F-B344-C9EA8B12F8E2}" srcOrd="0" destOrd="0" parTransId="{4E37EFCB-32A6-45F0-85C1-411D696DC0E9}" sibTransId="{E8E19F34-8764-479F-ABFF-81C3F8A158AC}"/>
    <dgm:cxn modelId="{6F484C57-39BD-43C1-B612-FFDD108F8105}" type="presParOf" srcId="{D4046F00-9093-466D-B001-B3DEFBCD6E06}" destId="{0ECA7F24-8AA4-41DC-BEB3-3E567BC38CE6}" srcOrd="0" destOrd="0" presId="urn:microsoft.com/office/officeart/2018/2/layout/IconVerticalSolidList"/>
    <dgm:cxn modelId="{79BD9418-2419-4560-802E-7711CDD8C223}" type="presParOf" srcId="{0ECA7F24-8AA4-41DC-BEB3-3E567BC38CE6}" destId="{7DDDB50F-92DE-429B-B2FF-70E61929C2C1}" srcOrd="0" destOrd="0" presId="urn:microsoft.com/office/officeart/2018/2/layout/IconVerticalSolidList"/>
    <dgm:cxn modelId="{6D415851-3D1A-4AA4-AC90-3DDE7746904B}" type="presParOf" srcId="{0ECA7F24-8AA4-41DC-BEB3-3E567BC38CE6}" destId="{CBFB618C-8670-4A89-B78A-3FF9F3DBA6AA}" srcOrd="1" destOrd="0" presId="urn:microsoft.com/office/officeart/2018/2/layout/IconVerticalSolidList"/>
    <dgm:cxn modelId="{895181BC-3F6B-4207-A18F-287E3182936C}" type="presParOf" srcId="{0ECA7F24-8AA4-41DC-BEB3-3E567BC38CE6}" destId="{83A7A41B-48A2-4C70-98C5-2D9E34D8F59C}" srcOrd="2" destOrd="0" presId="urn:microsoft.com/office/officeart/2018/2/layout/IconVerticalSolidList"/>
    <dgm:cxn modelId="{BBF42EB6-F14D-4697-8E08-89C1A3541498}" type="presParOf" srcId="{0ECA7F24-8AA4-41DC-BEB3-3E567BC38CE6}" destId="{C1623DEF-A72A-4636-8DE8-66224CBF182F}" srcOrd="3" destOrd="0" presId="urn:microsoft.com/office/officeart/2018/2/layout/IconVerticalSolidList"/>
    <dgm:cxn modelId="{8F05F24C-12FF-4ADC-B18C-3C2F1B81F30A}" type="presParOf" srcId="{D4046F00-9093-466D-B001-B3DEFBCD6E06}" destId="{4FF04AA4-A5C7-48B3-9214-EBA0C5C57500}" srcOrd="1" destOrd="0" presId="urn:microsoft.com/office/officeart/2018/2/layout/IconVerticalSolidList"/>
    <dgm:cxn modelId="{8E15FBE3-2C84-4757-89F6-B744D8AF5D4A}" type="presParOf" srcId="{D4046F00-9093-466D-B001-B3DEFBCD6E06}" destId="{9DEDE4DB-873C-4F1C-9B8C-58095135063B}" srcOrd="2" destOrd="0" presId="urn:microsoft.com/office/officeart/2018/2/layout/IconVerticalSolidList"/>
    <dgm:cxn modelId="{191A82DD-D079-49B4-91F0-8DB0BB7EC6C9}" type="presParOf" srcId="{9DEDE4DB-873C-4F1C-9B8C-58095135063B}" destId="{51CCD0EE-4CC5-4573-9EF8-4ABCA954EF75}" srcOrd="0" destOrd="0" presId="urn:microsoft.com/office/officeart/2018/2/layout/IconVerticalSolidList"/>
    <dgm:cxn modelId="{2E9992D0-2ABB-4207-A0DC-430AB009836B}" type="presParOf" srcId="{9DEDE4DB-873C-4F1C-9B8C-58095135063B}" destId="{47996A7C-A334-4E2C-A39D-1540C94FC4FD}" srcOrd="1" destOrd="0" presId="urn:microsoft.com/office/officeart/2018/2/layout/IconVerticalSolidList"/>
    <dgm:cxn modelId="{13201CC5-E09E-497B-90BF-3161069EE02F}" type="presParOf" srcId="{9DEDE4DB-873C-4F1C-9B8C-58095135063B}" destId="{2348725B-E1A3-457A-92F3-8842B578AD50}" srcOrd="2" destOrd="0" presId="urn:microsoft.com/office/officeart/2018/2/layout/IconVerticalSolidList"/>
    <dgm:cxn modelId="{734F1E92-C9D0-486D-9531-47805455248E}" type="presParOf" srcId="{9DEDE4DB-873C-4F1C-9B8C-58095135063B}" destId="{E26313CE-C4F7-44DF-9192-043108C57736}" srcOrd="3" destOrd="0" presId="urn:microsoft.com/office/officeart/2018/2/layout/IconVerticalSolidList"/>
    <dgm:cxn modelId="{97446FE6-0160-4F92-9A7A-90FD7DAEC9E7}" type="presParOf" srcId="{D4046F00-9093-466D-B001-B3DEFBCD6E06}" destId="{5C558318-076D-4760-8FAC-6B824D7CCD5F}" srcOrd="3" destOrd="0" presId="urn:microsoft.com/office/officeart/2018/2/layout/IconVerticalSolidList"/>
    <dgm:cxn modelId="{275BA0A4-CE4B-4780-9D87-447B905CFC83}" type="presParOf" srcId="{D4046F00-9093-466D-B001-B3DEFBCD6E06}" destId="{9E612915-C345-4FD7-9752-AF4EDB24E5E1}" srcOrd="4" destOrd="0" presId="urn:microsoft.com/office/officeart/2018/2/layout/IconVerticalSolidList"/>
    <dgm:cxn modelId="{067161DA-A32C-4987-B35E-A688F60C7334}" type="presParOf" srcId="{9E612915-C345-4FD7-9752-AF4EDB24E5E1}" destId="{9583A518-C37E-42EB-B580-FAA7C571CF60}" srcOrd="0" destOrd="0" presId="urn:microsoft.com/office/officeart/2018/2/layout/IconVerticalSolidList"/>
    <dgm:cxn modelId="{99F50A02-F2DE-4B99-ABD8-3D8A5BE018BC}" type="presParOf" srcId="{9E612915-C345-4FD7-9752-AF4EDB24E5E1}" destId="{E31E61A9-E270-46F4-903F-1199A0C4EB0F}" srcOrd="1" destOrd="0" presId="urn:microsoft.com/office/officeart/2018/2/layout/IconVerticalSolidList"/>
    <dgm:cxn modelId="{1BAC4E45-0E5F-4656-9B6F-2722DC7360D1}" type="presParOf" srcId="{9E612915-C345-4FD7-9752-AF4EDB24E5E1}" destId="{EC5E4536-5162-4CAE-ADD5-2AA572713548}" srcOrd="2" destOrd="0" presId="urn:microsoft.com/office/officeart/2018/2/layout/IconVerticalSolidList"/>
    <dgm:cxn modelId="{1D104BC3-705C-4C30-B81E-4586A7026720}" type="presParOf" srcId="{9E612915-C345-4FD7-9752-AF4EDB24E5E1}" destId="{C3EE6C1A-138B-49C2-89B1-15B71AF3723D}" srcOrd="3" destOrd="0" presId="urn:microsoft.com/office/officeart/2018/2/layout/IconVerticalSolidList"/>
    <dgm:cxn modelId="{661986B8-CE48-4426-8FF3-EE076AD7D203}" type="presParOf" srcId="{D4046F00-9093-466D-B001-B3DEFBCD6E06}" destId="{DD1A4686-8687-447A-92C3-23041E5D3BD4}" srcOrd="5" destOrd="0" presId="urn:microsoft.com/office/officeart/2018/2/layout/IconVerticalSolidList"/>
    <dgm:cxn modelId="{737EDEC2-7CB0-4436-862D-0B6C57BE447D}" type="presParOf" srcId="{D4046F00-9093-466D-B001-B3DEFBCD6E06}" destId="{738C9BD7-FC59-4610-AE7A-007102AC3F1B}" srcOrd="6" destOrd="0" presId="urn:microsoft.com/office/officeart/2018/2/layout/IconVerticalSolidList"/>
    <dgm:cxn modelId="{A676D45C-113A-43A1-BE50-97C679ED6CBA}" type="presParOf" srcId="{738C9BD7-FC59-4610-AE7A-007102AC3F1B}" destId="{EA3EFBBD-E29C-495D-A04A-1B684BEA69E7}" srcOrd="0" destOrd="0" presId="urn:microsoft.com/office/officeart/2018/2/layout/IconVerticalSolidList"/>
    <dgm:cxn modelId="{321E11BE-F860-4B8B-BC90-2F6FAE8BA30F}" type="presParOf" srcId="{738C9BD7-FC59-4610-AE7A-007102AC3F1B}" destId="{E4B52B75-9A04-412A-ACEC-67C320875AA6}" srcOrd="1" destOrd="0" presId="urn:microsoft.com/office/officeart/2018/2/layout/IconVerticalSolidList"/>
    <dgm:cxn modelId="{A791C8CE-8FE7-47D0-8DD4-A48720E3593B}" type="presParOf" srcId="{738C9BD7-FC59-4610-AE7A-007102AC3F1B}" destId="{F61BFF44-C229-4E42-A091-310216553D58}" srcOrd="2" destOrd="0" presId="urn:microsoft.com/office/officeart/2018/2/layout/IconVerticalSolidList"/>
    <dgm:cxn modelId="{BE2CACD9-9F69-48EF-9044-8D012A215373}" type="presParOf" srcId="{738C9BD7-FC59-4610-AE7A-007102AC3F1B}" destId="{5F79E736-EA14-4050-8617-DE968152BAA4}" srcOrd="3" destOrd="0" presId="urn:microsoft.com/office/officeart/2018/2/layout/IconVerticalSolidList"/>
    <dgm:cxn modelId="{D90D1F0C-709C-4696-B536-FA3A7D7D1A7A}" type="presParOf" srcId="{D4046F00-9093-466D-B001-B3DEFBCD6E06}" destId="{22F05410-0759-474D-B1D3-1843DD2EE1D7}" srcOrd="7" destOrd="0" presId="urn:microsoft.com/office/officeart/2018/2/layout/IconVerticalSolidList"/>
    <dgm:cxn modelId="{DAB3A8F0-B180-42E7-B615-0088EAA7C605}" type="presParOf" srcId="{D4046F00-9093-466D-B001-B3DEFBCD6E06}" destId="{E5D4B7E4-9C3A-477E-9A57-BF7E0ACC98B5}" srcOrd="8" destOrd="0" presId="urn:microsoft.com/office/officeart/2018/2/layout/IconVerticalSolidList"/>
    <dgm:cxn modelId="{C77F2EC8-31AC-4EB2-91A2-E41C12E43968}" type="presParOf" srcId="{E5D4B7E4-9C3A-477E-9A57-BF7E0ACC98B5}" destId="{85409A17-3DC5-4F4E-8A70-1FBCA2815D65}" srcOrd="0" destOrd="0" presId="urn:microsoft.com/office/officeart/2018/2/layout/IconVerticalSolidList"/>
    <dgm:cxn modelId="{54F9F6FC-622B-47B9-BA1A-7E437108AAE8}" type="presParOf" srcId="{E5D4B7E4-9C3A-477E-9A57-BF7E0ACC98B5}" destId="{3ED4260A-00A5-43E3-B7AF-D4ADA4480E4E}" srcOrd="1" destOrd="0" presId="urn:microsoft.com/office/officeart/2018/2/layout/IconVerticalSolidList"/>
    <dgm:cxn modelId="{4D68A24F-E583-46B9-BCC2-7F9E443E7773}" type="presParOf" srcId="{E5D4B7E4-9C3A-477E-9A57-BF7E0ACC98B5}" destId="{A9C65656-4954-4DEF-8732-90F3533377C9}" srcOrd="2" destOrd="0" presId="urn:microsoft.com/office/officeart/2018/2/layout/IconVerticalSolidList"/>
    <dgm:cxn modelId="{A3853CE4-EAEB-4430-B45F-62B011D471CE}" type="presParOf" srcId="{E5D4B7E4-9C3A-477E-9A57-BF7E0ACC98B5}" destId="{2664C74C-385A-4A24-8906-AA850B2005CA}" srcOrd="3" destOrd="0" presId="urn:microsoft.com/office/officeart/2018/2/layout/IconVerticalSolidList"/>
    <dgm:cxn modelId="{80D01242-D200-4A9F-B131-F3C6D387EEED}" type="presParOf" srcId="{D4046F00-9093-466D-B001-B3DEFBCD6E06}" destId="{F326206F-B474-4065-AF99-219B02F991E6}" srcOrd="9" destOrd="0" presId="urn:microsoft.com/office/officeart/2018/2/layout/IconVerticalSolidList"/>
    <dgm:cxn modelId="{F2E9C7B6-695A-4759-830D-518A5156ACC7}" type="presParOf" srcId="{D4046F00-9093-466D-B001-B3DEFBCD6E06}" destId="{015B6B9E-2E1E-4109-85B7-A8E4FAA0098A}" srcOrd="10" destOrd="0" presId="urn:microsoft.com/office/officeart/2018/2/layout/IconVerticalSolidList"/>
    <dgm:cxn modelId="{26D4C779-34ED-492C-B98D-2DA596CAE4D5}" type="presParOf" srcId="{015B6B9E-2E1E-4109-85B7-A8E4FAA0098A}" destId="{277B3E80-526C-4DB0-ACEB-375D67E805FB}" srcOrd="0" destOrd="0" presId="urn:microsoft.com/office/officeart/2018/2/layout/IconVerticalSolidList"/>
    <dgm:cxn modelId="{42C46A43-3FF0-457E-BCC8-B4EA322AFF06}" type="presParOf" srcId="{015B6B9E-2E1E-4109-85B7-A8E4FAA0098A}" destId="{3DC44D21-4685-4DD7-89A3-697CA77B1738}" srcOrd="1" destOrd="0" presId="urn:microsoft.com/office/officeart/2018/2/layout/IconVerticalSolidList"/>
    <dgm:cxn modelId="{E7B849E3-96E7-4D08-BAA8-54B69A7589E6}" type="presParOf" srcId="{015B6B9E-2E1E-4109-85B7-A8E4FAA0098A}" destId="{DE7D975A-C6F7-40A3-AC8C-96CCBC77BF31}" srcOrd="2" destOrd="0" presId="urn:microsoft.com/office/officeart/2018/2/layout/IconVerticalSolidList"/>
    <dgm:cxn modelId="{147DD138-906A-4C13-939E-B875EF939B64}" type="presParOf" srcId="{015B6B9E-2E1E-4109-85B7-A8E4FAA0098A}" destId="{839E6E24-0563-4592-A445-8B7F92E7F8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090DDA-E173-47FB-B24B-A659838EDB6B}"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CA88AD5D-2B7D-4A6A-AB2B-E56CD253380A}">
      <dgm:prSet/>
      <dgm:spPr/>
      <dgm:t>
        <a:bodyPr/>
        <a:lstStyle/>
        <a:p>
          <a:pPr>
            <a:lnSpc>
              <a:spcPct val="100000"/>
            </a:lnSpc>
          </a:pPr>
          <a:r>
            <a:rPr lang="en-US" b="0" i="0"/>
            <a:t>The </a:t>
          </a:r>
          <a:r>
            <a:rPr lang="en-US" b="0" i="0">
              <a:hlinkClick xmlns:r="http://schemas.openxmlformats.org/officeDocument/2006/relationships" r:id="rId1"/>
            </a:rPr>
            <a:t>Dublin Core Metadata Element Set</a:t>
          </a:r>
          <a:r>
            <a:rPr lang="en-US" b="0" i="0"/>
            <a:t> is a set of 15 descriptive semantic definitions. It represents a core set of elements likely to be useful across a broad range of vertical industries and disciplines of study.</a:t>
          </a:r>
          <a:endParaRPr lang="en-US"/>
        </a:p>
      </dgm:t>
    </dgm:pt>
    <dgm:pt modelId="{5F9CA279-14DF-4515-B503-47D6EB079CE5}" type="parTrans" cxnId="{A794A297-7D06-4FD7-A480-5483153F5B20}">
      <dgm:prSet/>
      <dgm:spPr/>
      <dgm:t>
        <a:bodyPr/>
        <a:lstStyle/>
        <a:p>
          <a:endParaRPr lang="en-US"/>
        </a:p>
      </dgm:t>
    </dgm:pt>
    <dgm:pt modelId="{85BA4E99-FEFB-4AB6-B45C-B74B4A462EC8}" type="sibTrans" cxnId="{A794A297-7D06-4FD7-A480-5483153F5B20}">
      <dgm:prSet/>
      <dgm:spPr/>
      <dgm:t>
        <a:bodyPr/>
        <a:lstStyle/>
        <a:p>
          <a:endParaRPr lang="en-US"/>
        </a:p>
      </dgm:t>
    </dgm:pt>
    <dgm:pt modelId="{1BB099B0-76D3-449E-B288-0B6BD5B376EB}">
      <dgm:prSet/>
      <dgm:spPr/>
      <dgm:t>
        <a:bodyPr/>
        <a:lstStyle/>
        <a:p>
          <a:pPr>
            <a:lnSpc>
              <a:spcPct val="100000"/>
            </a:lnSpc>
          </a:pPr>
          <a:r>
            <a:rPr lang="en-US" b="0" i="0"/>
            <a:t>The Dublin Core Metadata Element Set was created to provide a core set of elements that could be shared across disciplines or within any type of organization needing to organize and classify information.</a:t>
          </a:r>
          <a:endParaRPr lang="en-US"/>
        </a:p>
      </dgm:t>
    </dgm:pt>
    <dgm:pt modelId="{D0B9470F-B6F9-4B69-9049-26240D6A897F}" type="parTrans" cxnId="{68CF3812-9154-4FCD-B4BC-8251216525F0}">
      <dgm:prSet/>
      <dgm:spPr/>
      <dgm:t>
        <a:bodyPr/>
        <a:lstStyle/>
        <a:p>
          <a:endParaRPr lang="en-US"/>
        </a:p>
      </dgm:t>
    </dgm:pt>
    <dgm:pt modelId="{CE52D8FC-B63A-4888-AD09-D9AC8D6AAA47}" type="sibTrans" cxnId="{68CF3812-9154-4FCD-B4BC-8251216525F0}">
      <dgm:prSet/>
      <dgm:spPr/>
      <dgm:t>
        <a:bodyPr/>
        <a:lstStyle/>
        <a:p>
          <a:endParaRPr lang="en-US"/>
        </a:p>
      </dgm:t>
    </dgm:pt>
    <dgm:pt modelId="{B030ECDD-EA8A-45DA-8C4C-8A2E4E34BC52}" type="pres">
      <dgm:prSet presAssocID="{19090DDA-E173-47FB-B24B-A659838EDB6B}" presName="root" presStyleCnt="0">
        <dgm:presLayoutVars>
          <dgm:dir/>
          <dgm:resizeHandles val="exact"/>
        </dgm:presLayoutVars>
      </dgm:prSet>
      <dgm:spPr/>
    </dgm:pt>
    <dgm:pt modelId="{2CF6B4B7-B559-4874-AAC2-BE79BC69B6F4}" type="pres">
      <dgm:prSet presAssocID="{CA88AD5D-2B7D-4A6A-AB2B-E56CD253380A}" presName="compNode" presStyleCnt="0"/>
      <dgm:spPr/>
    </dgm:pt>
    <dgm:pt modelId="{E483550A-5C9D-42DB-8A73-7AAA422D9797}" type="pres">
      <dgm:prSet presAssocID="{CA88AD5D-2B7D-4A6A-AB2B-E56CD253380A}" presName="bgRect" presStyleLbl="bgShp" presStyleIdx="0" presStyleCnt="2"/>
      <dgm:spPr/>
    </dgm:pt>
    <dgm:pt modelId="{DBBAFC23-752A-4BF1-BCFC-3098A3CC3FA1}" type="pres">
      <dgm:prSet presAssocID="{CA88AD5D-2B7D-4A6A-AB2B-E56CD253380A}"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02CE11AA-C82F-458D-8308-CFE6D4C61B08}" type="pres">
      <dgm:prSet presAssocID="{CA88AD5D-2B7D-4A6A-AB2B-E56CD253380A}" presName="spaceRect" presStyleCnt="0"/>
      <dgm:spPr/>
    </dgm:pt>
    <dgm:pt modelId="{B923BB33-F4F3-4DD6-A025-3C1C20E1E67A}" type="pres">
      <dgm:prSet presAssocID="{CA88AD5D-2B7D-4A6A-AB2B-E56CD253380A}" presName="parTx" presStyleLbl="revTx" presStyleIdx="0" presStyleCnt="2">
        <dgm:presLayoutVars>
          <dgm:chMax val="0"/>
          <dgm:chPref val="0"/>
        </dgm:presLayoutVars>
      </dgm:prSet>
      <dgm:spPr/>
    </dgm:pt>
    <dgm:pt modelId="{BFD065A2-66F0-4F2B-AD0B-E07B39DCEB02}" type="pres">
      <dgm:prSet presAssocID="{85BA4E99-FEFB-4AB6-B45C-B74B4A462EC8}" presName="sibTrans" presStyleCnt="0"/>
      <dgm:spPr/>
    </dgm:pt>
    <dgm:pt modelId="{1F5F25E8-F9DB-4885-ADBA-F902B5DB77B3}" type="pres">
      <dgm:prSet presAssocID="{1BB099B0-76D3-449E-B288-0B6BD5B376EB}" presName="compNode" presStyleCnt="0"/>
      <dgm:spPr/>
    </dgm:pt>
    <dgm:pt modelId="{94BD1112-42C9-4608-B292-320201D82E62}" type="pres">
      <dgm:prSet presAssocID="{1BB099B0-76D3-449E-B288-0B6BD5B376EB}" presName="bgRect" presStyleLbl="bgShp" presStyleIdx="1" presStyleCnt="2"/>
      <dgm:spPr/>
    </dgm:pt>
    <dgm:pt modelId="{98053BF2-14B2-4307-A450-832580A13CB4}" type="pres">
      <dgm:prSet presAssocID="{1BB099B0-76D3-449E-B288-0B6BD5B376EB}"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ierarchy"/>
        </a:ext>
      </dgm:extLst>
    </dgm:pt>
    <dgm:pt modelId="{A449FBDC-873A-4C0B-88EA-62445BE6DCB8}" type="pres">
      <dgm:prSet presAssocID="{1BB099B0-76D3-449E-B288-0B6BD5B376EB}" presName="spaceRect" presStyleCnt="0"/>
      <dgm:spPr/>
    </dgm:pt>
    <dgm:pt modelId="{73632174-3760-4C50-8094-58251C185FFC}" type="pres">
      <dgm:prSet presAssocID="{1BB099B0-76D3-449E-B288-0B6BD5B376EB}" presName="parTx" presStyleLbl="revTx" presStyleIdx="1" presStyleCnt="2">
        <dgm:presLayoutVars>
          <dgm:chMax val="0"/>
          <dgm:chPref val="0"/>
        </dgm:presLayoutVars>
      </dgm:prSet>
      <dgm:spPr/>
    </dgm:pt>
  </dgm:ptLst>
  <dgm:cxnLst>
    <dgm:cxn modelId="{4FD80811-86D9-49F9-BFCD-AD7789AAC050}" type="presOf" srcId="{CA88AD5D-2B7D-4A6A-AB2B-E56CD253380A}" destId="{B923BB33-F4F3-4DD6-A025-3C1C20E1E67A}" srcOrd="0" destOrd="0" presId="urn:microsoft.com/office/officeart/2018/2/layout/IconVerticalSolidList"/>
    <dgm:cxn modelId="{68CF3812-9154-4FCD-B4BC-8251216525F0}" srcId="{19090DDA-E173-47FB-B24B-A659838EDB6B}" destId="{1BB099B0-76D3-449E-B288-0B6BD5B376EB}" srcOrd="1" destOrd="0" parTransId="{D0B9470F-B6F9-4B69-9049-26240D6A897F}" sibTransId="{CE52D8FC-B63A-4888-AD09-D9AC8D6AAA47}"/>
    <dgm:cxn modelId="{1A667B34-4A07-4A5C-B7DA-59DE5A7F66E6}" type="presOf" srcId="{1BB099B0-76D3-449E-B288-0B6BD5B376EB}" destId="{73632174-3760-4C50-8094-58251C185FFC}" srcOrd="0" destOrd="0" presId="urn:microsoft.com/office/officeart/2018/2/layout/IconVerticalSolidList"/>
    <dgm:cxn modelId="{B7DD5163-390D-4950-A01D-6A537D7DF641}" type="presOf" srcId="{19090DDA-E173-47FB-B24B-A659838EDB6B}" destId="{B030ECDD-EA8A-45DA-8C4C-8A2E4E34BC52}" srcOrd="0" destOrd="0" presId="urn:microsoft.com/office/officeart/2018/2/layout/IconVerticalSolidList"/>
    <dgm:cxn modelId="{A794A297-7D06-4FD7-A480-5483153F5B20}" srcId="{19090DDA-E173-47FB-B24B-A659838EDB6B}" destId="{CA88AD5D-2B7D-4A6A-AB2B-E56CD253380A}" srcOrd="0" destOrd="0" parTransId="{5F9CA279-14DF-4515-B503-47D6EB079CE5}" sibTransId="{85BA4E99-FEFB-4AB6-B45C-B74B4A462EC8}"/>
    <dgm:cxn modelId="{C39621D2-4E95-4077-8DA4-5483E27DD294}" type="presParOf" srcId="{B030ECDD-EA8A-45DA-8C4C-8A2E4E34BC52}" destId="{2CF6B4B7-B559-4874-AAC2-BE79BC69B6F4}" srcOrd="0" destOrd="0" presId="urn:microsoft.com/office/officeart/2018/2/layout/IconVerticalSolidList"/>
    <dgm:cxn modelId="{A3180051-76C7-43A9-972E-267C710D82A4}" type="presParOf" srcId="{2CF6B4B7-B559-4874-AAC2-BE79BC69B6F4}" destId="{E483550A-5C9D-42DB-8A73-7AAA422D9797}" srcOrd="0" destOrd="0" presId="urn:microsoft.com/office/officeart/2018/2/layout/IconVerticalSolidList"/>
    <dgm:cxn modelId="{C73AB3D9-281D-46F3-8388-60A763AF021F}" type="presParOf" srcId="{2CF6B4B7-B559-4874-AAC2-BE79BC69B6F4}" destId="{DBBAFC23-752A-4BF1-BCFC-3098A3CC3FA1}" srcOrd="1" destOrd="0" presId="urn:microsoft.com/office/officeart/2018/2/layout/IconVerticalSolidList"/>
    <dgm:cxn modelId="{5A99991A-BB36-4CB7-9A23-7365AC83595E}" type="presParOf" srcId="{2CF6B4B7-B559-4874-AAC2-BE79BC69B6F4}" destId="{02CE11AA-C82F-458D-8308-CFE6D4C61B08}" srcOrd="2" destOrd="0" presId="urn:microsoft.com/office/officeart/2018/2/layout/IconVerticalSolidList"/>
    <dgm:cxn modelId="{EE4E1505-C0F0-48DD-BA88-D95C4C157BB5}" type="presParOf" srcId="{2CF6B4B7-B559-4874-AAC2-BE79BC69B6F4}" destId="{B923BB33-F4F3-4DD6-A025-3C1C20E1E67A}" srcOrd="3" destOrd="0" presId="urn:microsoft.com/office/officeart/2018/2/layout/IconVerticalSolidList"/>
    <dgm:cxn modelId="{21A5DAB8-182E-4FE5-AEDB-5D6CDDEA7F09}" type="presParOf" srcId="{B030ECDD-EA8A-45DA-8C4C-8A2E4E34BC52}" destId="{BFD065A2-66F0-4F2B-AD0B-E07B39DCEB02}" srcOrd="1" destOrd="0" presId="urn:microsoft.com/office/officeart/2018/2/layout/IconVerticalSolidList"/>
    <dgm:cxn modelId="{9BAD727A-F123-4165-9609-8AED459E2FB4}" type="presParOf" srcId="{B030ECDD-EA8A-45DA-8C4C-8A2E4E34BC52}" destId="{1F5F25E8-F9DB-4885-ADBA-F902B5DB77B3}" srcOrd="2" destOrd="0" presId="urn:microsoft.com/office/officeart/2018/2/layout/IconVerticalSolidList"/>
    <dgm:cxn modelId="{61F594E8-030C-4018-A02A-B2806CBC4CF1}" type="presParOf" srcId="{1F5F25E8-F9DB-4885-ADBA-F902B5DB77B3}" destId="{94BD1112-42C9-4608-B292-320201D82E62}" srcOrd="0" destOrd="0" presId="urn:microsoft.com/office/officeart/2018/2/layout/IconVerticalSolidList"/>
    <dgm:cxn modelId="{8AA42F11-88A4-490F-B193-58656F7E9943}" type="presParOf" srcId="{1F5F25E8-F9DB-4885-ADBA-F902B5DB77B3}" destId="{98053BF2-14B2-4307-A450-832580A13CB4}" srcOrd="1" destOrd="0" presId="urn:microsoft.com/office/officeart/2018/2/layout/IconVerticalSolidList"/>
    <dgm:cxn modelId="{3EBBA758-0FE1-4F1F-A395-679A8851383F}" type="presParOf" srcId="{1F5F25E8-F9DB-4885-ADBA-F902B5DB77B3}" destId="{A449FBDC-873A-4C0B-88EA-62445BE6DCB8}" srcOrd="2" destOrd="0" presId="urn:microsoft.com/office/officeart/2018/2/layout/IconVerticalSolidList"/>
    <dgm:cxn modelId="{98BD8063-945E-48B7-9996-92813D393DF4}" type="presParOf" srcId="{1F5F25E8-F9DB-4885-ADBA-F902B5DB77B3}" destId="{73632174-3760-4C50-8094-58251C185F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F21B15-C819-4087-8205-03F60A7C112B}"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4120B62A-EEF6-404F-BDC2-5609647ADEB0}">
      <dgm:prSet/>
      <dgm:spPr/>
      <dgm:t>
        <a:bodyPr/>
        <a:lstStyle/>
        <a:p>
          <a:r>
            <a:rPr lang="en-US" dirty="0"/>
            <a:t>Select a domain location for your </a:t>
          </a:r>
          <a:r>
            <a:rPr lang="en-US" dirty="0" err="1"/>
            <a:t>Omeka</a:t>
          </a:r>
          <a:r>
            <a:rPr lang="en-US" dirty="0"/>
            <a:t> install. It will be a subdomain of your main site. (janedoe.com/</a:t>
          </a:r>
          <a:r>
            <a:rPr lang="en-US" dirty="0" err="1"/>
            <a:t>omeka</a:t>
          </a:r>
          <a:r>
            <a:rPr lang="en-US" dirty="0"/>
            <a:t>). </a:t>
          </a:r>
          <a:r>
            <a:rPr lang="en-US" b="1" dirty="0"/>
            <a:t>You need to change the directory</a:t>
          </a:r>
          <a:r>
            <a:rPr lang="en-US" dirty="0"/>
            <a:t>.</a:t>
          </a:r>
        </a:p>
      </dgm:t>
    </dgm:pt>
    <dgm:pt modelId="{25E7407E-AC96-40B1-8E8B-3A584FD09CCC}" type="parTrans" cxnId="{7CCFC051-A14C-48C1-99E6-755501C4A9C7}">
      <dgm:prSet/>
      <dgm:spPr/>
      <dgm:t>
        <a:bodyPr/>
        <a:lstStyle/>
        <a:p>
          <a:endParaRPr lang="en-US"/>
        </a:p>
      </dgm:t>
    </dgm:pt>
    <dgm:pt modelId="{052FE746-2FF8-4DB4-9BAA-B627432F19D7}" type="sibTrans" cxnId="{7CCFC051-A14C-48C1-99E6-755501C4A9C7}">
      <dgm:prSet/>
      <dgm:spPr/>
      <dgm:t>
        <a:bodyPr/>
        <a:lstStyle/>
        <a:p>
          <a:endParaRPr lang="en-US"/>
        </a:p>
      </dgm:t>
    </dgm:pt>
    <dgm:pt modelId="{7E33C330-CDA9-46D8-ADCC-909C14F869FB}">
      <dgm:prSet/>
      <dgm:spPr/>
      <dgm:t>
        <a:bodyPr/>
        <a:lstStyle/>
        <a:p>
          <a:r>
            <a:rPr lang="en-US" dirty="0"/>
            <a:t>You will want to use the recommended version of </a:t>
          </a:r>
          <a:r>
            <a:rPr lang="en-US" dirty="0" err="1"/>
            <a:t>Omeka</a:t>
          </a:r>
          <a:r>
            <a:rPr lang="en-US" dirty="0"/>
            <a:t>, and whichever language you are most comfortable with.</a:t>
          </a:r>
        </a:p>
      </dgm:t>
    </dgm:pt>
    <dgm:pt modelId="{AACF57E0-EED3-4231-BEC2-412340ABE85D}" type="parTrans" cxnId="{A4A3450F-D009-49DB-857C-A4BE1480BE4C}">
      <dgm:prSet/>
      <dgm:spPr/>
      <dgm:t>
        <a:bodyPr/>
        <a:lstStyle/>
        <a:p>
          <a:endParaRPr lang="en-US"/>
        </a:p>
      </dgm:t>
    </dgm:pt>
    <dgm:pt modelId="{8E0125BA-2223-428D-A170-089353D68A40}" type="sibTrans" cxnId="{A4A3450F-D009-49DB-857C-A4BE1480BE4C}">
      <dgm:prSet/>
      <dgm:spPr/>
      <dgm:t>
        <a:bodyPr/>
        <a:lstStyle/>
        <a:p>
          <a:endParaRPr lang="en-US"/>
        </a:p>
      </dgm:t>
    </dgm:pt>
    <dgm:pt modelId="{40292A1D-85E0-4149-AF49-375E9951BAF4}">
      <dgm:prSet/>
      <dgm:spPr/>
      <dgm:t>
        <a:bodyPr/>
        <a:lstStyle/>
        <a:p>
          <a:r>
            <a:rPr lang="en-US"/>
            <a:t>Read and accept the license agreement, and consider whether you want updates to occur automatically or if you want to manually update your install. You will want to keep the pre-selected option that creates a backup and automatically restores the backup if the update fails.</a:t>
          </a:r>
        </a:p>
      </dgm:t>
    </dgm:pt>
    <dgm:pt modelId="{FD9BA885-1928-4AA2-BC3D-68FECF07A865}" type="parTrans" cxnId="{77D7F6E7-AB0E-4A3E-A622-C46BBCF3EEFF}">
      <dgm:prSet/>
      <dgm:spPr/>
      <dgm:t>
        <a:bodyPr/>
        <a:lstStyle/>
        <a:p>
          <a:endParaRPr lang="en-US"/>
        </a:p>
      </dgm:t>
    </dgm:pt>
    <dgm:pt modelId="{5D9D1379-846B-4FB6-8C83-5712ED1BD4CE}" type="sibTrans" cxnId="{77D7F6E7-AB0E-4A3E-A622-C46BBCF3EEFF}">
      <dgm:prSet/>
      <dgm:spPr/>
      <dgm:t>
        <a:bodyPr/>
        <a:lstStyle/>
        <a:p>
          <a:endParaRPr lang="en-US"/>
        </a:p>
      </dgm:t>
    </dgm:pt>
    <dgm:pt modelId="{9FFC33B7-F515-45DD-822F-BD2C80D745E4}">
      <dgm:prSet/>
      <dgm:spPr/>
      <dgm:t>
        <a:bodyPr/>
        <a:lstStyle/>
        <a:p>
          <a:r>
            <a:rPr lang="en-US"/>
            <a:t>Create a username and password for your Omeka install. Do not keep the automatically populated username and passwords, because you will not remember them. Choose a name for your Omeka install.</a:t>
          </a:r>
        </a:p>
      </dgm:t>
    </dgm:pt>
    <dgm:pt modelId="{E1D146CE-12FC-4A77-BA9A-5C61AB44899C}" type="parTrans" cxnId="{DC782AF1-75A3-48F1-8273-3B20413DFEB2}">
      <dgm:prSet/>
      <dgm:spPr/>
      <dgm:t>
        <a:bodyPr/>
        <a:lstStyle/>
        <a:p>
          <a:endParaRPr lang="en-US"/>
        </a:p>
      </dgm:t>
    </dgm:pt>
    <dgm:pt modelId="{D5570952-357A-4107-8CE8-F2CAFFB30C96}" type="sibTrans" cxnId="{DC782AF1-75A3-48F1-8273-3B20413DFEB2}">
      <dgm:prSet/>
      <dgm:spPr/>
      <dgm:t>
        <a:bodyPr/>
        <a:lstStyle/>
        <a:p>
          <a:endParaRPr lang="en-US"/>
        </a:p>
      </dgm:t>
    </dgm:pt>
    <dgm:pt modelId="{2CCA4AD9-6E5A-4F79-AC2C-7F48906B3D3E}">
      <dgm:prSet/>
      <dgm:spPr/>
      <dgm:t>
        <a:bodyPr/>
        <a:lstStyle/>
        <a:p>
          <a:r>
            <a:rPr lang="en-US" dirty="0"/>
            <a:t>Decide whether you want to manage advanced settings yourself,  or have Reclaim do it for you.</a:t>
          </a:r>
        </a:p>
      </dgm:t>
    </dgm:pt>
    <dgm:pt modelId="{1DF1E4AB-28EF-4858-B4A5-3D5B2C5F88A8}" type="parTrans" cxnId="{E4545A80-2346-46C9-A28A-58CEF294B726}">
      <dgm:prSet/>
      <dgm:spPr/>
      <dgm:t>
        <a:bodyPr/>
        <a:lstStyle/>
        <a:p>
          <a:endParaRPr lang="en-US"/>
        </a:p>
      </dgm:t>
    </dgm:pt>
    <dgm:pt modelId="{9DD1D07C-5277-425D-9101-9CEC3BBA0658}" type="sibTrans" cxnId="{E4545A80-2346-46C9-A28A-58CEF294B726}">
      <dgm:prSet/>
      <dgm:spPr/>
      <dgm:t>
        <a:bodyPr/>
        <a:lstStyle/>
        <a:p>
          <a:endParaRPr lang="en-US"/>
        </a:p>
      </dgm:t>
    </dgm:pt>
    <dgm:pt modelId="{DACBF7C7-A427-43E9-A2A7-E03250A2AFA2}">
      <dgm:prSet/>
      <dgm:spPr/>
      <dgm:t>
        <a:bodyPr/>
        <a:lstStyle/>
        <a:p>
          <a:r>
            <a:rPr lang="en-US" dirty="0"/>
            <a:t>Click install. The automated installer will start and prepare your site.</a:t>
          </a:r>
        </a:p>
      </dgm:t>
    </dgm:pt>
    <dgm:pt modelId="{B1F05B84-2F22-4A69-B63B-78ACCB0113EB}" type="parTrans" cxnId="{3BBC88BE-F5C7-4D5A-8801-E322957C0F1E}">
      <dgm:prSet/>
      <dgm:spPr/>
      <dgm:t>
        <a:bodyPr/>
        <a:lstStyle/>
        <a:p>
          <a:endParaRPr lang="en-US"/>
        </a:p>
      </dgm:t>
    </dgm:pt>
    <dgm:pt modelId="{F1976922-7EA7-45E0-9323-7B5E4364A0C4}" type="sibTrans" cxnId="{3BBC88BE-F5C7-4D5A-8801-E322957C0F1E}">
      <dgm:prSet/>
      <dgm:spPr/>
      <dgm:t>
        <a:bodyPr/>
        <a:lstStyle/>
        <a:p>
          <a:endParaRPr lang="en-US"/>
        </a:p>
      </dgm:t>
    </dgm:pt>
    <dgm:pt modelId="{04225076-5BAB-4EB8-8733-CD2D37162127}" type="pres">
      <dgm:prSet presAssocID="{41F21B15-C819-4087-8205-03F60A7C112B}" presName="vert0" presStyleCnt="0">
        <dgm:presLayoutVars>
          <dgm:dir/>
          <dgm:animOne val="branch"/>
          <dgm:animLvl val="lvl"/>
        </dgm:presLayoutVars>
      </dgm:prSet>
      <dgm:spPr/>
    </dgm:pt>
    <dgm:pt modelId="{9CB176CB-E793-4CA7-B6A0-0B8C5FB661F5}" type="pres">
      <dgm:prSet presAssocID="{4120B62A-EEF6-404F-BDC2-5609647ADEB0}" presName="thickLine" presStyleLbl="alignNode1" presStyleIdx="0" presStyleCnt="6"/>
      <dgm:spPr/>
    </dgm:pt>
    <dgm:pt modelId="{73247FAC-0E5D-4DD0-8253-9BE12DE6FAA3}" type="pres">
      <dgm:prSet presAssocID="{4120B62A-EEF6-404F-BDC2-5609647ADEB0}" presName="horz1" presStyleCnt="0"/>
      <dgm:spPr/>
    </dgm:pt>
    <dgm:pt modelId="{7C3F2553-7264-4EB3-BD65-8BA0F58A632D}" type="pres">
      <dgm:prSet presAssocID="{4120B62A-EEF6-404F-BDC2-5609647ADEB0}" presName="tx1" presStyleLbl="revTx" presStyleIdx="0" presStyleCnt="6"/>
      <dgm:spPr/>
    </dgm:pt>
    <dgm:pt modelId="{B777E105-4067-4E48-A227-A66CC6C6943F}" type="pres">
      <dgm:prSet presAssocID="{4120B62A-EEF6-404F-BDC2-5609647ADEB0}" presName="vert1" presStyleCnt="0"/>
      <dgm:spPr/>
    </dgm:pt>
    <dgm:pt modelId="{59BB3BBF-BFC8-47A7-9582-C78A2CA0DF24}" type="pres">
      <dgm:prSet presAssocID="{7E33C330-CDA9-46D8-ADCC-909C14F869FB}" presName="thickLine" presStyleLbl="alignNode1" presStyleIdx="1" presStyleCnt="6"/>
      <dgm:spPr/>
    </dgm:pt>
    <dgm:pt modelId="{5C18B765-BF0D-4405-87DC-F1C92880DEF1}" type="pres">
      <dgm:prSet presAssocID="{7E33C330-CDA9-46D8-ADCC-909C14F869FB}" presName="horz1" presStyleCnt="0"/>
      <dgm:spPr/>
    </dgm:pt>
    <dgm:pt modelId="{0ACAE834-1238-495F-ABEB-7055ED992AD3}" type="pres">
      <dgm:prSet presAssocID="{7E33C330-CDA9-46D8-ADCC-909C14F869FB}" presName="tx1" presStyleLbl="revTx" presStyleIdx="1" presStyleCnt="6"/>
      <dgm:spPr/>
    </dgm:pt>
    <dgm:pt modelId="{B297C3D6-0671-43A4-9219-03DEED43B107}" type="pres">
      <dgm:prSet presAssocID="{7E33C330-CDA9-46D8-ADCC-909C14F869FB}" presName="vert1" presStyleCnt="0"/>
      <dgm:spPr/>
    </dgm:pt>
    <dgm:pt modelId="{133D5BD7-EDD5-4400-9C7E-EC7FB914A3F8}" type="pres">
      <dgm:prSet presAssocID="{40292A1D-85E0-4149-AF49-375E9951BAF4}" presName="thickLine" presStyleLbl="alignNode1" presStyleIdx="2" presStyleCnt="6"/>
      <dgm:spPr/>
    </dgm:pt>
    <dgm:pt modelId="{AC90AE24-BFD9-4709-A38C-38E86510CD27}" type="pres">
      <dgm:prSet presAssocID="{40292A1D-85E0-4149-AF49-375E9951BAF4}" presName="horz1" presStyleCnt="0"/>
      <dgm:spPr/>
    </dgm:pt>
    <dgm:pt modelId="{ADBE202B-CF0A-4783-A513-A53D5514A228}" type="pres">
      <dgm:prSet presAssocID="{40292A1D-85E0-4149-AF49-375E9951BAF4}" presName="tx1" presStyleLbl="revTx" presStyleIdx="2" presStyleCnt="6"/>
      <dgm:spPr/>
    </dgm:pt>
    <dgm:pt modelId="{FF9294B7-BBB8-4002-9851-7960F2BB6B8D}" type="pres">
      <dgm:prSet presAssocID="{40292A1D-85E0-4149-AF49-375E9951BAF4}" presName="vert1" presStyleCnt="0"/>
      <dgm:spPr/>
    </dgm:pt>
    <dgm:pt modelId="{DBD04686-D1E4-4F11-8145-0B59B89C0628}" type="pres">
      <dgm:prSet presAssocID="{9FFC33B7-F515-45DD-822F-BD2C80D745E4}" presName="thickLine" presStyleLbl="alignNode1" presStyleIdx="3" presStyleCnt="6"/>
      <dgm:spPr/>
    </dgm:pt>
    <dgm:pt modelId="{EFC15353-EB26-4903-A794-A5410AA9CA5C}" type="pres">
      <dgm:prSet presAssocID="{9FFC33B7-F515-45DD-822F-BD2C80D745E4}" presName="horz1" presStyleCnt="0"/>
      <dgm:spPr/>
    </dgm:pt>
    <dgm:pt modelId="{94C3104B-88DC-4698-9ABC-1987E1BCEBFD}" type="pres">
      <dgm:prSet presAssocID="{9FFC33B7-F515-45DD-822F-BD2C80D745E4}" presName="tx1" presStyleLbl="revTx" presStyleIdx="3" presStyleCnt="6"/>
      <dgm:spPr/>
    </dgm:pt>
    <dgm:pt modelId="{FBB54030-9ECC-44C0-83F9-21DA4FE9167E}" type="pres">
      <dgm:prSet presAssocID="{9FFC33B7-F515-45DD-822F-BD2C80D745E4}" presName="vert1" presStyleCnt="0"/>
      <dgm:spPr/>
    </dgm:pt>
    <dgm:pt modelId="{C1396969-485E-4661-B4C6-BE764A08DF83}" type="pres">
      <dgm:prSet presAssocID="{2CCA4AD9-6E5A-4F79-AC2C-7F48906B3D3E}" presName="thickLine" presStyleLbl="alignNode1" presStyleIdx="4" presStyleCnt="6"/>
      <dgm:spPr/>
    </dgm:pt>
    <dgm:pt modelId="{F16266B5-47A3-4476-B464-4C83C25AE06A}" type="pres">
      <dgm:prSet presAssocID="{2CCA4AD9-6E5A-4F79-AC2C-7F48906B3D3E}" presName="horz1" presStyleCnt="0"/>
      <dgm:spPr/>
    </dgm:pt>
    <dgm:pt modelId="{E5A7AD5A-2A72-4445-B757-7643A5780A51}" type="pres">
      <dgm:prSet presAssocID="{2CCA4AD9-6E5A-4F79-AC2C-7F48906B3D3E}" presName="tx1" presStyleLbl="revTx" presStyleIdx="4" presStyleCnt="6"/>
      <dgm:spPr/>
    </dgm:pt>
    <dgm:pt modelId="{9F2F4CB4-8083-4DA5-A693-E6D875DA071C}" type="pres">
      <dgm:prSet presAssocID="{2CCA4AD9-6E5A-4F79-AC2C-7F48906B3D3E}" presName="vert1" presStyleCnt="0"/>
      <dgm:spPr/>
    </dgm:pt>
    <dgm:pt modelId="{9CBDF8AC-B009-4761-8F08-06FFC33EA428}" type="pres">
      <dgm:prSet presAssocID="{DACBF7C7-A427-43E9-A2A7-E03250A2AFA2}" presName="thickLine" presStyleLbl="alignNode1" presStyleIdx="5" presStyleCnt="6"/>
      <dgm:spPr/>
    </dgm:pt>
    <dgm:pt modelId="{10EFA3CB-CCEA-4358-9775-5BF8D9A4583C}" type="pres">
      <dgm:prSet presAssocID="{DACBF7C7-A427-43E9-A2A7-E03250A2AFA2}" presName="horz1" presStyleCnt="0"/>
      <dgm:spPr/>
    </dgm:pt>
    <dgm:pt modelId="{A1A2084C-87DE-45BE-9639-6F81A888CCC2}" type="pres">
      <dgm:prSet presAssocID="{DACBF7C7-A427-43E9-A2A7-E03250A2AFA2}" presName="tx1" presStyleLbl="revTx" presStyleIdx="5" presStyleCnt="6"/>
      <dgm:spPr/>
    </dgm:pt>
    <dgm:pt modelId="{755E0258-F777-4C27-86BA-C30F524F129E}" type="pres">
      <dgm:prSet presAssocID="{DACBF7C7-A427-43E9-A2A7-E03250A2AFA2}" presName="vert1" presStyleCnt="0"/>
      <dgm:spPr/>
    </dgm:pt>
  </dgm:ptLst>
  <dgm:cxnLst>
    <dgm:cxn modelId="{A4A3450F-D009-49DB-857C-A4BE1480BE4C}" srcId="{41F21B15-C819-4087-8205-03F60A7C112B}" destId="{7E33C330-CDA9-46D8-ADCC-909C14F869FB}" srcOrd="1" destOrd="0" parTransId="{AACF57E0-EED3-4231-BEC2-412340ABE85D}" sibTransId="{8E0125BA-2223-428D-A170-089353D68A40}"/>
    <dgm:cxn modelId="{A9F3E116-FDFD-4265-856E-A7A3C7318B69}" type="presOf" srcId="{9FFC33B7-F515-45DD-822F-BD2C80D745E4}" destId="{94C3104B-88DC-4698-9ABC-1987E1BCEBFD}" srcOrd="0" destOrd="0" presId="urn:microsoft.com/office/officeart/2008/layout/LinedList"/>
    <dgm:cxn modelId="{A42AB82C-EE87-45CD-8A30-F7F4CAE8E4C6}" type="presOf" srcId="{2CCA4AD9-6E5A-4F79-AC2C-7F48906B3D3E}" destId="{E5A7AD5A-2A72-4445-B757-7643A5780A51}" srcOrd="0" destOrd="0" presId="urn:microsoft.com/office/officeart/2008/layout/LinedList"/>
    <dgm:cxn modelId="{0AABAA67-EC19-4E6E-92CE-36F654DD8B6B}" type="presOf" srcId="{7E33C330-CDA9-46D8-ADCC-909C14F869FB}" destId="{0ACAE834-1238-495F-ABEB-7055ED992AD3}" srcOrd="0" destOrd="0" presId="urn:microsoft.com/office/officeart/2008/layout/LinedList"/>
    <dgm:cxn modelId="{7CCFC051-A14C-48C1-99E6-755501C4A9C7}" srcId="{41F21B15-C819-4087-8205-03F60A7C112B}" destId="{4120B62A-EEF6-404F-BDC2-5609647ADEB0}" srcOrd="0" destOrd="0" parTransId="{25E7407E-AC96-40B1-8E8B-3A584FD09CCC}" sibTransId="{052FE746-2FF8-4DB4-9BAA-B627432F19D7}"/>
    <dgm:cxn modelId="{E4545A80-2346-46C9-A28A-58CEF294B726}" srcId="{41F21B15-C819-4087-8205-03F60A7C112B}" destId="{2CCA4AD9-6E5A-4F79-AC2C-7F48906B3D3E}" srcOrd="4" destOrd="0" parTransId="{1DF1E4AB-28EF-4858-B4A5-3D5B2C5F88A8}" sibTransId="{9DD1D07C-5277-425D-9101-9CEC3BBA0658}"/>
    <dgm:cxn modelId="{8F6DF889-416F-4E62-9073-5484C36E3383}" type="presOf" srcId="{4120B62A-EEF6-404F-BDC2-5609647ADEB0}" destId="{7C3F2553-7264-4EB3-BD65-8BA0F58A632D}" srcOrd="0" destOrd="0" presId="urn:microsoft.com/office/officeart/2008/layout/LinedList"/>
    <dgm:cxn modelId="{434BDCA9-B0F8-4922-8157-2071D85DC709}" type="presOf" srcId="{41F21B15-C819-4087-8205-03F60A7C112B}" destId="{04225076-5BAB-4EB8-8733-CD2D37162127}" srcOrd="0" destOrd="0" presId="urn:microsoft.com/office/officeart/2008/layout/LinedList"/>
    <dgm:cxn modelId="{1E9E8AAA-D870-4106-8CC7-4AA8CF707C63}" type="presOf" srcId="{DACBF7C7-A427-43E9-A2A7-E03250A2AFA2}" destId="{A1A2084C-87DE-45BE-9639-6F81A888CCC2}" srcOrd="0" destOrd="0" presId="urn:microsoft.com/office/officeart/2008/layout/LinedList"/>
    <dgm:cxn modelId="{3BBC88BE-F5C7-4D5A-8801-E322957C0F1E}" srcId="{41F21B15-C819-4087-8205-03F60A7C112B}" destId="{DACBF7C7-A427-43E9-A2A7-E03250A2AFA2}" srcOrd="5" destOrd="0" parTransId="{B1F05B84-2F22-4A69-B63B-78ACCB0113EB}" sibTransId="{F1976922-7EA7-45E0-9323-7B5E4364A0C4}"/>
    <dgm:cxn modelId="{7B9BF3CF-3E52-41CC-82F6-E2F444C9385D}" type="presOf" srcId="{40292A1D-85E0-4149-AF49-375E9951BAF4}" destId="{ADBE202B-CF0A-4783-A513-A53D5514A228}" srcOrd="0" destOrd="0" presId="urn:microsoft.com/office/officeart/2008/layout/LinedList"/>
    <dgm:cxn modelId="{77D7F6E7-AB0E-4A3E-A622-C46BBCF3EEFF}" srcId="{41F21B15-C819-4087-8205-03F60A7C112B}" destId="{40292A1D-85E0-4149-AF49-375E9951BAF4}" srcOrd="2" destOrd="0" parTransId="{FD9BA885-1928-4AA2-BC3D-68FECF07A865}" sibTransId="{5D9D1379-846B-4FB6-8C83-5712ED1BD4CE}"/>
    <dgm:cxn modelId="{DC782AF1-75A3-48F1-8273-3B20413DFEB2}" srcId="{41F21B15-C819-4087-8205-03F60A7C112B}" destId="{9FFC33B7-F515-45DD-822F-BD2C80D745E4}" srcOrd="3" destOrd="0" parTransId="{E1D146CE-12FC-4A77-BA9A-5C61AB44899C}" sibTransId="{D5570952-357A-4107-8CE8-F2CAFFB30C96}"/>
    <dgm:cxn modelId="{31E6541D-3230-4A9D-875A-C9C4DAF9E9DC}" type="presParOf" srcId="{04225076-5BAB-4EB8-8733-CD2D37162127}" destId="{9CB176CB-E793-4CA7-B6A0-0B8C5FB661F5}" srcOrd="0" destOrd="0" presId="urn:microsoft.com/office/officeart/2008/layout/LinedList"/>
    <dgm:cxn modelId="{9D96D6BE-F183-4EBB-8EF8-221757823A7D}" type="presParOf" srcId="{04225076-5BAB-4EB8-8733-CD2D37162127}" destId="{73247FAC-0E5D-4DD0-8253-9BE12DE6FAA3}" srcOrd="1" destOrd="0" presId="urn:microsoft.com/office/officeart/2008/layout/LinedList"/>
    <dgm:cxn modelId="{BDDE1B7E-C2AD-459D-8DFB-2C984330C47C}" type="presParOf" srcId="{73247FAC-0E5D-4DD0-8253-9BE12DE6FAA3}" destId="{7C3F2553-7264-4EB3-BD65-8BA0F58A632D}" srcOrd="0" destOrd="0" presId="urn:microsoft.com/office/officeart/2008/layout/LinedList"/>
    <dgm:cxn modelId="{63B2AB9F-B94E-4085-8B20-9AD5C35DA406}" type="presParOf" srcId="{73247FAC-0E5D-4DD0-8253-9BE12DE6FAA3}" destId="{B777E105-4067-4E48-A227-A66CC6C6943F}" srcOrd="1" destOrd="0" presId="urn:microsoft.com/office/officeart/2008/layout/LinedList"/>
    <dgm:cxn modelId="{ED82411B-2AE2-4955-B538-CAD8B627DB6C}" type="presParOf" srcId="{04225076-5BAB-4EB8-8733-CD2D37162127}" destId="{59BB3BBF-BFC8-47A7-9582-C78A2CA0DF24}" srcOrd="2" destOrd="0" presId="urn:microsoft.com/office/officeart/2008/layout/LinedList"/>
    <dgm:cxn modelId="{328D1255-E424-40B5-906F-C336C69F9D5A}" type="presParOf" srcId="{04225076-5BAB-4EB8-8733-CD2D37162127}" destId="{5C18B765-BF0D-4405-87DC-F1C92880DEF1}" srcOrd="3" destOrd="0" presId="urn:microsoft.com/office/officeart/2008/layout/LinedList"/>
    <dgm:cxn modelId="{D0B8CA4E-DD4E-4E47-BA1E-FCA38529B0FF}" type="presParOf" srcId="{5C18B765-BF0D-4405-87DC-F1C92880DEF1}" destId="{0ACAE834-1238-495F-ABEB-7055ED992AD3}" srcOrd="0" destOrd="0" presId="urn:microsoft.com/office/officeart/2008/layout/LinedList"/>
    <dgm:cxn modelId="{6E2705C0-2119-4F41-A4CC-0A1CAA0A5E72}" type="presParOf" srcId="{5C18B765-BF0D-4405-87DC-F1C92880DEF1}" destId="{B297C3D6-0671-43A4-9219-03DEED43B107}" srcOrd="1" destOrd="0" presId="urn:microsoft.com/office/officeart/2008/layout/LinedList"/>
    <dgm:cxn modelId="{67441C5E-5799-4E1E-BA78-2B0EA5CE2C91}" type="presParOf" srcId="{04225076-5BAB-4EB8-8733-CD2D37162127}" destId="{133D5BD7-EDD5-4400-9C7E-EC7FB914A3F8}" srcOrd="4" destOrd="0" presId="urn:microsoft.com/office/officeart/2008/layout/LinedList"/>
    <dgm:cxn modelId="{F9DD1328-E47D-4769-A963-952C0D6D42EA}" type="presParOf" srcId="{04225076-5BAB-4EB8-8733-CD2D37162127}" destId="{AC90AE24-BFD9-4709-A38C-38E86510CD27}" srcOrd="5" destOrd="0" presId="urn:microsoft.com/office/officeart/2008/layout/LinedList"/>
    <dgm:cxn modelId="{3D39BD1D-CF35-43EF-A19E-7B6A1B565F66}" type="presParOf" srcId="{AC90AE24-BFD9-4709-A38C-38E86510CD27}" destId="{ADBE202B-CF0A-4783-A513-A53D5514A228}" srcOrd="0" destOrd="0" presId="urn:microsoft.com/office/officeart/2008/layout/LinedList"/>
    <dgm:cxn modelId="{110CD221-3BCE-4EC2-B04B-0D8FCDF6A01E}" type="presParOf" srcId="{AC90AE24-BFD9-4709-A38C-38E86510CD27}" destId="{FF9294B7-BBB8-4002-9851-7960F2BB6B8D}" srcOrd="1" destOrd="0" presId="urn:microsoft.com/office/officeart/2008/layout/LinedList"/>
    <dgm:cxn modelId="{7C6B0CBB-0D4B-4194-B216-A72053B12A08}" type="presParOf" srcId="{04225076-5BAB-4EB8-8733-CD2D37162127}" destId="{DBD04686-D1E4-4F11-8145-0B59B89C0628}" srcOrd="6" destOrd="0" presId="urn:microsoft.com/office/officeart/2008/layout/LinedList"/>
    <dgm:cxn modelId="{F01264E8-9C4F-41CF-BEF6-4A2BE06E7C6C}" type="presParOf" srcId="{04225076-5BAB-4EB8-8733-CD2D37162127}" destId="{EFC15353-EB26-4903-A794-A5410AA9CA5C}" srcOrd="7" destOrd="0" presId="urn:microsoft.com/office/officeart/2008/layout/LinedList"/>
    <dgm:cxn modelId="{A5D3A484-3F23-42F9-8A0A-807BC864AB6D}" type="presParOf" srcId="{EFC15353-EB26-4903-A794-A5410AA9CA5C}" destId="{94C3104B-88DC-4698-9ABC-1987E1BCEBFD}" srcOrd="0" destOrd="0" presId="urn:microsoft.com/office/officeart/2008/layout/LinedList"/>
    <dgm:cxn modelId="{79C0A3E4-7DDE-4900-AC9C-4E86975CC844}" type="presParOf" srcId="{EFC15353-EB26-4903-A794-A5410AA9CA5C}" destId="{FBB54030-9ECC-44C0-83F9-21DA4FE9167E}" srcOrd="1" destOrd="0" presId="urn:microsoft.com/office/officeart/2008/layout/LinedList"/>
    <dgm:cxn modelId="{44E8D67B-3407-4946-B20E-EF7D19651DE0}" type="presParOf" srcId="{04225076-5BAB-4EB8-8733-CD2D37162127}" destId="{C1396969-485E-4661-B4C6-BE764A08DF83}" srcOrd="8" destOrd="0" presId="urn:microsoft.com/office/officeart/2008/layout/LinedList"/>
    <dgm:cxn modelId="{4D7ADE47-F582-440B-849A-81D45E660225}" type="presParOf" srcId="{04225076-5BAB-4EB8-8733-CD2D37162127}" destId="{F16266B5-47A3-4476-B464-4C83C25AE06A}" srcOrd="9" destOrd="0" presId="urn:microsoft.com/office/officeart/2008/layout/LinedList"/>
    <dgm:cxn modelId="{7E9F4415-DA46-4A78-88CC-C9045CAA26E5}" type="presParOf" srcId="{F16266B5-47A3-4476-B464-4C83C25AE06A}" destId="{E5A7AD5A-2A72-4445-B757-7643A5780A51}" srcOrd="0" destOrd="0" presId="urn:microsoft.com/office/officeart/2008/layout/LinedList"/>
    <dgm:cxn modelId="{0138B6AB-0D4A-4F94-A25A-6E0BD925C635}" type="presParOf" srcId="{F16266B5-47A3-4476-B464-4C83C25AE06A}" destId="{9F2F4CB4-8083-4DA5-A693-E6D875DA071C}" srcOrd="1" destOrd="0" presId="urn:microsoft.com/office/officeart/2008/layout/LinedList"/>
    <dgm:cxn modelId="{5111F8AE-0663-49B8-8967-0D357ED8BF44}" type="presParOf" srcId="{04225076-5BAB-4EB8-8733-CD2D37162127}" destId="{9CBDF8AC-B009-4761-8F08-06FFC33EA428}" srcOrd="10" destOrd="0" presId="urn:microsoft.com/office/officeart/2008/layout/LinedList"/>
    <dgm:cxn modelId="{3D8B7B53-F24A-4FD4-9502-0DEE5712819A}" type="presParOf" srcId="{04225076-5BAB-4EB8-8733-CD2D37162127}" destId="{10EFA3CB-CCEA-4358-9775-5BF8D9A4583C}" srcOrd="11" destOrd="0" presId="urn:microsoft.com/office/officeart/2008/layout/LinedList"/>
    <dgm:cxn modelId="{EB1A1CE0-18F4-4213-9D4E-DB98F630A280}" type="presParOf" srcId="{10EFA3CB-CCEA-4358-9775-5BF8D9A4583C}" destId="{A1A2084C-87DE-45BE-9639-6F81A888CCC2}" srcOrd="0" destOrd="0" presId="urn:microsoft.com/office/officeart/2008/layout/LinedList"/>
    <dgm:cxn modelId="{C40CE6E5-97BC-48C8-B02F-0D93C0D7E0A3}" type="presParOf" srcId="{10EFA3CB-CCEA-4358-9775-5BF8D9A4583C}" destId="{755E0258-F777-4C27-86BA-C30F524F129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C90971-1289-4815-8DB0-A68DF12C0F2F}"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A28F6409-349C-4B61-92DE-ACAFC6280421}">
      <dgm:prSet/>
      <dgm:spPr/>
      <dgm:t>
        <a:bodyPr/>
        <a:lstStyle/>
        <a:p>
          <a:r>
            <a:rPr lang="en-US" b="0" i="0"/>
            <a:t>Everything is organized into </a:t>
          </a:r>
          <a:r>
            <a:rPr lang="en-US" b="1" i="1"/>
            <a:t>collections</a:t>
          </a:r>
          <a:r>
            <a:rPr lang="en-US" b="0" i="0"/>
            <a:t>. Collections are composed of related </a:t>
          </a:r>
          <a:r>
            <a:rPr lang="en-US" b="1" i="1"/>
            <a:t>items</a:t>
          </a:r>
          <a:r>
            <a:rPr lang="en-US" b="0" i="0"/>
            <a:t>. Collections/items hierarchy is the base organization. Collections have their own descriptive metadata.</a:t>
          </a:r>
          <a:endParaRPr lang="en-US"/>
        </a:p>
      </dgm:t>
    </dgm:pt>
    <dgm:pt modelId="{4390E30B-A123-491D-AFCC-62A3D7AC2C2C}" type="parTrans" cxnId="{C000E26F-AB57-471C-84B2-E9D509F1A13A}">
      <dgm:prSet/>
      <dgm:spPr/>
      <dgm:t>
        <a:bodyPr/>
        <a:lstStyle/>
        <a:p>
          <a:endParaRPr lang="en-US"/>
        </a:p>
      </dgm:t>
    </dgm:pt>
    <dgm:pt modelId="{DEC44D1E-342F-43DD-91BE-0CF9DC2D6889}" type="sibTrans" cxnId="{C000E26F-AB57-471C-84B2-E9D509F1A13A}">
      <dgm:prSet/>
      <dgm:spPr/>
      <dgm:t>
        <a:bodyPr/>
        <a:lstStyle/>
        <a:p>
          <a:endParaRPr lang="en-US"/>
        </a:p>
      </dgm:t>
    </dgm:pt>
    <dgm:pt modelId="{F59B0D7B-FD14-4133-B4D2-2981C2C834F6}">
      <dgm:prSet/>
      <dgm:spPr/>
      <dgm:t>
        <a:bodyPr/>
        <a:lstStyle/>
        <a:p>
          <a:r>
            <a:rPr lang="en-US" b="1" i="1"/>
            <a:t>Exhibits</a:t>
          </a:r>
          <a:r>
            <a:rPr lang="en-US" b="0" i="0"/>
            <a:t> are a way for you to showcase or contextualize items and pair them with text, timelines, etc. to tell a particular story. </a:t>
          </a:r>
          <a:endParaRPr lang="en-US"/>
        </a:p>
      </dgm:t>
    </dgm:pt>
    <dgm:pt modelId="{7373E2E3-79D0-477D-941E-7205B375FF35}" type="parTrans" cxnId="{8483A98D-38DD-4E7F-A17F-348033F19F5A}">
      <dgm:prSet/>
      <dgm:spPr/>
      <dgm:t>
        <a:bodyPr/>
        <a:lstStyle/>
        <a:p>
          <a:endParaRPr lang="en-US"/>
        </a:p>
      </dgm:t>
    </dgm:pt>
    <dgm:pt modelId="{739D8DC2-5A8C-4F1B-AB5E-8A3815CD73EB}" type="sibTrans" cxnId="{8483A98D-38DD-4E7F-A17F-348033F19F5A}">
      <dgm:prSet/>
      <dgm:spPr/>
      <dgm:t>
        <a:bodyPr/>
        <a:lstStyle/>
        <a:p>
          <a:endParaRPr lang="en-US"/>
        </a:p>
      </dgm:t>
    </dgm:pt>
    <dgm:pt modelId="{7E0F17DF-AA71-40D0-836F-E795673B5460}">
      <dgm:prSet/>
      <dgm:spPr/>
      <dgm:t>
        <a:bodyPr/>
        <a:lstStyle/>
        <a:p>
          <a:r>
            <a:rPr lang="en-US" b="1" i="1"/>
            <a:t>Tags</a:t>
          </a:r>
          <a:r>
            <a:rPr lang="en-US" b="1" i="0"/>
            <a:t>: </a:t>
          </a:r>
          <a:r>
            <a:rPr lang="en-US" b="0" i="0"/>
            <a:t>Omeka allows you to add tags to items and collections. You can then browse by tags or search them. This is one way of mapping your own organization onto your content.</a:t>
          </a:r>
          <a:endParaRPr lang="en-US"/>
        </a:p>
      </dgm:t>
    </dgm:pt>
    <dgm:pt modelId="{E6CFB2E7-DACE-439F-A5FA-7F2F473BB6E8}" type="parTrans" cxnId="{44A7191C-0005-4A9C-85AF-B74DFDAC21C0}">
      <dgm:prSet/>
      <dgm:spPr/>
      <dgm:t>
        <a:bodyPr/>
        <a:lstStyle/>
        <a:p>
          <a:endParaRPr lang="en-US"/>
        </a:p>
      </dgm:t>
    </dgm:pt>
    <dgm:pt modelId="{4BD2820B-1227-4027-BF24-79B6E1F89944}" type="sibTrans" cxnId="{44A7191C-0005-4A9C-85AF-B74DFDAC21C0}">
      <dgm:prSet/>
      <dgm:spPr/>
      <dgm:t>
        <a:bodyPr/>
        <a:lstStyle/>
        <a:p>
          <a:endParaRPr lang="en-US"/>
        </a:p>
      </dgm:t>
    </dgm:pt>
    <dgm:pt modelId="{1772D406-EA3F-49E8-AFCE-A224DD79200F}">
      <dgm:prSet/>
      <dgm:spPr/>
      <dgm:t>
        <a:bodyPr/>
        <a:lstStyle/>
        <a:p>
          <a:r>
            <a:rPr lang="en-US" b="1" i="1"/>
            <a:t>Simple Pages: </a:t>
          </a:r>
          <a:r>
            <a:rPr lang="en-US" b="0" i="0"/>
            <a:t>Simple Pages allows you to create pages without digital objects (items).</a:t>
          </a:r>
          <a:endParaRPr lang="en-US"/>
        </a:p>
      </dgm:t>
    </dgm:pt>
    <dgm:pt modelId="{EF180B6C-56D7-4994-8ABB-DD2F5E00D0A7}" type="parTrans" cxnId="{C068F40C-F6FC-40DC-8485-52692799BACF}">
      <dgm:prSet/>
      <dgm:spPr/>
      <dgm:t>
        <a:bodyPr/>
        <a:lstStyle/>
        <a:p>
          <a:endParaRPr lang="en-US"/>
        </a:p>
      </dgm:t>
    </dgm:pt>
    <dgm:pt modelId="{4F461B76-03BD-419D-AA72-49B525552A8C}" type="sibTrans" cxnId="{C068F40C-F6FC-40DC-8485-52692799BACF}">
      <dgm:prSet/>
      <dgm:spPr/>
      <dgm:t>
        <a:bodyPr/>
        <a:lstStyle/>
        <a:p>
          <a:endParaRPr lang="en-US"/>
        </a:p>
      </dgm:t>
    </dgm:pt>
    <dgm:pt modelId="{61BE167A-EF11-46A0-93C7-C5CBDE9AC24D}" type="pres">
      <dgm:prSet presAssocID="{1AC90971-1289-4815-8DB0-A68DF12C0F2F}" presName="root" presStyleCnt="0">
        <dgm:presLayoutVars>
          <dgm:dir/>
          <dgm:resizeHandles val="exact"/>
        </dgm:presLayoutVars>
      </dgm:prSet>
      <dgm:spPr/>
    </dgm:pt>
    <dgm:pt modelId="{931D630D-7092-4911-B525-9A334721A5A0}" type="pres">
      <dgm:prSet presAssocID="{1AC90971-1289-4815-8DB0-A68DF12C0F2F}" presName="container" presStyleCnt="0">
        <dgm:presLayoutVars>
          <dgm:dir/>
          <dgm:resizeHandles val="exact"/>
        </dgm:presLayoutVars>
      </dgm:prSet>
      <dgm:spPr/>
    </dgm:pt>
    <dgm:pt modelId="{6C910AAD-6F83-4354-8163-BE9F18F8FFCD}" type="pres">
      <dgm:prSet presAssocID="{A28F6409-349C-4B61-92DE-ACAFC6280421}" presName="compNode" presStyleCnt="0"/>
      <dgm:spPr/>
    </dgm:pt>
    <dgm:pt modelId="{D9C4E221-D527-45F1-9FBA-89CF90686EBE}" type="pres">
      <dgm:prSet presAssocID="{A28F6409-349C-4B61-92DE-ACAFC6280421}" presName="iconBgRect" presStyleLbl="bgShp" presStyleIdx="0" presStyleCnt="4"/>
      <dgm:spPr/>
    </dgm:pt>
    <dgm:pt modelId="{81239FA2-DAD5-423E-968A-E04BF6C66000}" type="pres">
      <dgm:prSet presAssocID="{A28F6409-349C-4B61-92DE-ACAFC62804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89868327-1366-4EDF-970B-4851212D2B02}" type="pres">
      <dgm:prSet presAssocID="{A28F6409-349C-4B61-92DE-ACAFC6280421}" presName="spaceRect" presStyleCnt="0"/>
      <dgm:spPr/>
    </dgm:pt>
    <dgm:pt modelId="{40FD6184-0520-4835-A622-D0585D269324}" type="pres">
      <dgm:prSet presAssocID="{A28F6409-349C-4B61-92DE-ACAFC6280421}" presName="textRect" presStyleLbl="revTx" presStyleIdx="0" presStyleCnt="4">
        <dgm:presLayoutVars>
          <dgm:chMax val="1"/>
          <dgm:chPref val="1"/>
        </dgm:presLayoutVars>
      </dgm:prSet>
      <dgm:spPr/>
    </dgm:pt>
    <dgm:pt modelId="{C57EA379-55D8-4CC6-A255-33D21DA44AA6}" type="pres">
      <dgm:prSet presAssocID="{DEC44D1E-342F-43DD-91BE-0CF9DC2D6889}" presName="sibTrans" presStyleLbl="sibTrans2D1" presStyleIdx="0" presStyleCnt="0"/>
      <dgm:spPr/>
    </dgm:pt>
    <dgm:pt modelId="{CB2806FA-C96D-4240-BEB8-54CEBB5BC8D3}" type="pres">
      <dgm:prSet presAssocID="{F59B0D7B-FD14-4133-B4D2-2981C2C834F6}" presName="compNode" presStyleCnt="0"/>
      <dgm:spPr/>
    </dgm:pt>
    <dgm:pt modelId="{4487C320-F862-4F33-B14E-32B51D003FDE}" type="pres">
      <dgm:prSet presAssocID="{F59B0D7B-FD14-4133-B4D2-2981C2C834F6}" presName="iconBgRect" presStyleLbl="bgShp" presStyleIdx="1" presStyleCnt="4"/>
      <dgm:spPr/>
    </dgm:pt>
    <dgm:pt modelId="{06F5C748-8CAE-437C-B1EF-DEB5A1DD328E}" type="pres">
      <dgm:prSet presAssocID="{F59B0D7B-FD14-4133-B4D2-2981C2C834F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AEF0595F-666F-4085-A1BA-A444D84F616D}" type="pres">
      <dgm:prSet presAssocID="{F59B0D7B-FD14-4133-B4D2-2981C2C834F6}" presName="spaceRect" presStyleCnt="0"/>
      <dgm:spPr/>
    </dgm:pt>
    <dgm:pt modelId="{6CD2A579-C1D4-4BC0-AC6A-1F5C15386E57}" type="pres">
      <dgm:prSet presAssocID="{F59B0D7B-FD14-4133-B4D2-2981C2C834F6}" presName="textRect" presStyleLbl="revTx" presStyleIdx="1" presStyleCnt="4">
        <dgm:presLayoutVars>
          <dgm:chMax val="1"/>
          <dgm:chPref val="1"/>
        </dgm:presLayoutVars>
      </dgm:prSet>
      <dgm:spPr/>
    </dgm:pt>
    <dgm:pt modelId="{3C71997E-141F-4EDA-8BFF-9EC0E07A869A}" type="pres">
      <dgm:prSet presAssocID="{739D8DC2-5A8C-4F1B-AB5E-8A3815CD73EB}" presName="sibTrans" presStyleLbl="sibTrans2D1" presStyleIdx="0" presStyleCnt="0"/>
      <dgm:spPr/>
    </dgm:pt>
    <dgm:pt modelId="{9C9D63DF-B618-4F78-B1E0-C547379E61D5}" type="pres">
      <dgm:prSet presAssocID="{7E0F17DF-AA71-40D0-836F-E795673B5460}" presName="compNode" presStyleCnt="0"/>
      <dgm:spPr/>
    </dgm:pt>
    <dgm:pt modelId="{CD2862D4-E23D-41A3-A6F2-8409EC6CE73D}" type="pres">
      <dgm:prSet presAssocID="{7E0F17DF-AA71-40D0-836F-E795673B5460}" presName="iconBgRect" presStyleLbl="bgShp" presStyleIdx="2" presStyleCnt="4"/>
      <dgm:spPr/>
    </dgm:pt>
    <dgm:pt modelId="{8043044F-6248-4992-97DD-145C9427D7E9}" type="pres">
      <dgm:prSet presAssocID="{7E0F17DF-AA71-40D0-836F-E795673B546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bel"/>
        </a:ext>
      </dgm:extLst>
    </dgm:pt>
    <dgm:pt modelId="{C47D6B47-18E7-4056-9B25-1A31A2D13944}" type="pres">
      <dgm:prSet presAssocID="{7E0F17DF-AA71-40D0-836F-E795673B5460}" presName="spaceRect" presStyleCnt="0"/>
      <dgm:spPr/>
    </dgm:pt>
    <dgm:pt modelId="{C25F7309-5376-4E71-BA73-72051BB236AD}" type="pres">
      <dgm:prSet presAssocID="{7E0F17DF-AA71-40D0-836F-E795673B5460}" presName="textRect" presStyleLbl="revTx" presStyleIdx="2" presStyleCnt="4">
        <dgm:presLayoutVars>
          <dgm:chMax val="1"/>
          <dgm:chPref val="1"/>
        </dgm:presLayoutVars>
      </dgm:prSet>
      <dgm:spPr/>
    </dgm:pt>
    <dgm:pt modelId="{19ECD263-3138-4123-BA19-DCC95CE5B96B}" type="pres">
      <dgm:prSet presAssocID="{4BD2820B-1227-4027-BF24-79B6E1F89944}" presName="sibTrans" presStyleLbl="sibTrans2D1" presStyleIdx="0" presStyleCnt="0"/>
      <dgm:spPr/>
    </dgm:pt>
    <dgm:pt modelId="{83FDEF5B-9A92-459E-9A31-C21C5800F89F}" type="pres">
      <dgm:prSet presAssocID="{1772D406-EA3F-49E8-AFCE-A224DD79200F}" presName="compNode" presStyleCnt="0"/>
      <dgm:spPr/>
    </dgm:pt>
    <dgm:pt modelId="{59F4E245-3397-4E5E-B45B-620996B186C0}" type="pres">
      <dgm:prSet presAssocID="{1772D406-EA3F-49E8-AFCE-A224DD79200F}" presName="iconBgRect" presStyleLbl="bgShp" presStyleIdx="3" presStyleCnt="4"/>
      <dgm:spPr/>
    </dgm:pt>
    <dgm:pt modelId="{ABD9A0F9-DACC-48CA-AC9A-6867412CCD62}" type="pres">
      <dgm:prSet presAssocID="{1772D406-EA3F-49E8-AFCE-A224DD79200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per"/>
        </a:ext>
      </dgm:extLst>
    </dgm:pt>
    <dgm:pt modelId="{D15040FC-E60D-4349-BB7C-847A8E121AEB}" type="pres">
      <dgm:prSet presAssocID="{1772D406-EA3F-49E8-AFCE-A224DD79200F}" presName="spaceRect" presStyleCnt="0"/>
      <dgm:spPr/>
    </dgm:pt>
    <dgm:pt modelId="{5326E6C6-A6F3-43E0-BDB1-36F0BAACDA7F}" type="pres">
      <dgm:prSet presAssocID="{1772D406-EA3F-49E8-AFCE-A224DD79200F}" presName="textRect" presStyleLbl="revTx" presStyleIdx="3" presStyleCnt="4">
        <dgm:presLayoutVars>
          <dgm:chMax val="1"/>
          <dgm:chPref val="1"/>
        </dgm:presLayoutVars>
      </dgm:prSet>
      <dgm:spPr/>
    </dgm:pt>
  </dgm:ptLst>
  <dgm:cxnLst>
    <dgm:cxn modelId="{C068F40C-F6FC-40DC-8485-52692799BACF}" srcId="{1AC90971-1289-4815-8DB0-A68DF12C0F2F}" destId="{1772D406-EA3F-49E8-AFCE-A224DD79200F}" srcOrd="3" destOrd="0" parTransId="{EF180B6C-56D7-4994-8ABB-DD2F5E00D0A7}" sibTransId="{4F461B76-03BD-419D-AA72-49B525552A8C}"/>
    <dgm:cxn modelId="{44A7191C-0005-4A9C-85AF-B74DFDAC21C0}" srcId="{1AC90971-1289-4815-8DB0-A68DF12C0F2F}" destId="{7E0F17DF-AA71-40D0-836F-E795673B5460}" srcOrd="2" destOrd="0" parTransId="{E6CFB2E7-DACE-439F-A5FA-7F2F473BB6E8}" sibTransId="{4BD2820B-1227-4027-BF24-79B6E1F89944}"/>
    <dgm:cxn modelId="{25805127-031A-42E5-8714-C028F85AF761}" type="presOf" srcId="{7E0F17DF-AA71-40D0-836F-E795673B5460}" destId="{C25F7309-5376-4E71-BA73-72051BB236AD}" srcOrd="0" destOrd="0" presId="urn:microsoft.com/office/officeart/2018/2/layout/IconCircleList"/>
    <dgm:cxn modelId="{C000E26F-AB57-471C-84B2-E9D509F1A13A}" srcId="{1AC90971-1289-4815-8DB0-A68DF12C0F2F}" destId="{A28F6409-349C-4B61-92DE-ACAFC6280421}" srcOrd="0" destOrd="0" parTransId="{4390E30B-A123-491D-AFCC-62A3D7AC2C2C}" sibTransId="{DEC44D1E-342F-43DD-91BE-0CF9DC2D6889}"/>
    <dgm:cxn modelId="{8483A98D-38DD-4E7F-A17F-348033F19F5A}" srcId="{1AC90971-1289-4815-8DB0-A68DF12C0F2F}" destId="{F59B0D7B-FD14-4133-B4D2-2981C2C834F6}" srcOrd="1" destOrd="0" parTransId="{7373E2E3-79D0-477D-941E-7205B375FF35}" sibTransId="{739D8DC2-5A8C-4F1B-AB5E-8A3815CD73EB}"/>
    <dgm:cxn modelId="{678A2DA7-ECA4-418F-9564-0A29EFFA0409}" type="presOf" srcId="{DEC44D1E-342F-43DD-91BE-0CF9DC2D6889}" destId="{C57EA379-55D8-4CC6-A255-33D21DA44AA6}" srcOrd="0" destOrd="0" presId="urn:microsoft.com/office/officeart/2018/2/layout/IconCircleList"/>
    <dgm:cxn modelId="{BB4D93A9-4EDD-4973-9282-E0F4C679AF0D}" type="presOf" srcId="{A28F6409-349C-4B61-92DE-ACAFC6280421}" destId="{40FD6184-0520-4835-A622-D0585D269324}" srcOrd="0" destOrd="0" presId="urn:microsoft.com/office/officeart/2018/2/layout/IconCircleList"/>
    <dgm:cxn modelId="{ADC687B0-F6DE-4A62-BC6E-7EFF9A166F72}" type="presOf" srcId="{1AC90971-1289-4815-8DB0-A68DF12C0F2F}" destId="{61BE167A-EF11-46A0-93C7-C5CBDE9AC24D}" srcOrd="0" destOrd="0" presId="urn:microsoft.com/office/officeart/2018/2/layout/IconCircleList"/>
    <dgm:cxn modelId="{E24594B4-B3DB-41BE-84FD-A176D889046C}" type="presOf" srcId="{F59B0D7B-FD14-4133-B4D2-2981C2C834F6}" destId="{6CD2A579-C1D4-4BC0-AC6A-1F5C15386E57}" srcOrd="0" destOrd="0" presId="urn:microsoft.com/office/officeart/2018/2/layout/IconCircleList"/>
    <dgm:cxn modelId="{0FDFD9C2-40EC-46D9-8164-07F572282AA1}" type="presOf" srcId="{4BD2820B-1227-4027-BF24-79B6E1F89944}" destId="{19ECD263-3138-4123-BA19-DCC95CE5B96B}" srcOrd="0" destOrd="0" presId="urn:microsoft.com/office/officeart/2018/2/layout/IconCircleList"/>
    <dgm:cxn modelId="{D41CCACB-6F9D-44BC-B489-6852E4C94259}" type="presOf" srcId="{739D8DC2-5A8C-4F1B-AB5E-8A3815CD73EB}" destId="{3C71997E-141F-4EDA-8BFF-9EC0E07A869A}" srcOrd="0" destOrd="0" presId="urn:microsoft.com/office/officeart/2018/2/layout/IconCircleList"/>
    <dgm:cxn modelId="{02D004CE-814F-4F02-962A-8C7C5253CA0A}" type="presOf" srcId="{1772D406-EA3F-49E8-AFCE-A224DD79200F}" destId="{5326E6C6-A6F3-43E0-BDB1-36F0BAACDA7F}" srcOrd="0" destOrd="0" presId="urn:microsoft.com/office/officeart/2018/2/layout/IconCircleList"/>
    <dgm:cxn modelId="{A3A7F1AF-CF89-4DA9-B72B-1097277038CD}" type="presParOf" srcId="{61BE167A-EF11-46A0-93C7-C5CBDE9AC24D}" destId="{931D630D-7092-4911-B525-9A334721A5A0}" srcOrd="0" destOrd="0" presId="urn:microsoft.com/office/officeart/2018/2/layout/IconCircleList"/>
    <dgm:cxn modelId="{43FF0808-C083-4AC6-8698-458E6E13BC58}" type="presParOf" srcId="{931D630D-7092-4911-B525-9A334721A5A0}" destId="{6C910AAD-6F83-4354-8163-BE9F18F8FFCD}" srcOrd="0" destOrd="0" presId="urn:microsoft.com/office/officeart/2018/2/layout/IconCircleList"/>
    <dgm:cxn modelId="{6734F10C-775D-4569-8BCA-C35C59B49197}" type="presParOf" srcId="{6C910AAD-6F83-4354-8163-BE9F18F8FFCD}" destId="{D9C4E221-D527-45F1-9FBA-89CF90686EBE}" srcOrd="0" destOrd="0" presId="urn:microsoft.com/office/officeart/2018/2/layout/IconCircleList"/>
    <dgm:cxn modelId="{48B79686-9B5A-4BB0-9EC6-B0A7BD8CA013}" type="presParOf" srcId="{6C910AAD-6F83-4354-8163-BE9F18F8FFCD}" destId="{81239FA2-DAD5-423E-968A-E04BF6C66000}" srcOrd="1" destOrd="0" presId="urn:microsoft.com/office/officeart/2018/2/layout/IconCircleList"/>
    <dgm:cxn modelId="{B6EFFD13-A44A-4238-AD3C-F6250EBABD52}" type="presParOf" srcId="{6C910AAD-6F83-4354-8163-BE9F18F8FFCD}" destId="{89868327-1366-4EDF-970B-4851212D2B02}" srcOrd="2" destOrd="0" presId="urn:microsoft.com/office/officeart/2018/2/layout/IconCircleList"/>
    <dgm:cxn modelId="{824B8E14-98BC-41F6-B1BC-8B1C136ED1FB}" type="presParOf" srcId="{6C910AAD-6F83-4354-8163-BE9F18F8FFCD}" destId="{40FD6184-0520-4835-A622-D0585D269324}" srcOrd="3" destOrd="0" presId="urn:microsoft.com/office/officeart/2018/2/layout/IconCircleList"/>
    <dgm:cxn modelId="{FF16E7C7-3493-412E-94C4-44412033B285}" type="presParOf" srcId="{931D630D-7092-4911-B525-9A334721A5A0}" destId="{C57EA379-55D8-4CC6-A255-33D21DA44AA6}" srcOrd="1" destOrd="0" presId="urn:microsoft.com/office/officeart/2018/2/layout/IconCircleList"/>
    <dgm:cxn modelId="{FAC66A61-4EE4-4F18-B03B-B69A8717BD21}" type="presParOf" srcId="{931D630D-7092-4911-B525-9A334721A5A0}" destId="{CB2806FA-C96D-4240-BEB8-54CEBB5BC8D3}" srcOrd="2" destOrd="0" presId="urn:microsoft.com/office/officeart/2018/2/layout/IconCircleList"/>
    <dgm:cxn modelId="{69148950-6CAA-480C-9D4C-8E29C81111F0}" type="presParOf" srcId="{CB2806FA-C96D-4240-BEB8-54CEBB5BC8D3}" destId="{4487C320-F862-4F33-B14E-32B51D003FDE}" srcOrd="0" destOrd="0" presId="urn:microsoft.com/office/officeart/2018/2/layout/IconCircleList"/>
    <dgm:cxn modelId="{71CEB139-863E-4399-9BDC-F8443B149F8D}" type="presParOf" srcId="{CB2806FA-C96D-4240-BEB8-54CEBB5BC8D3}" destId="{06F5C748-8CAE-437C-B1EF-DEB5A1DD328E}" srcOrd="1" destOrd="0" presId="urn:microsoft.com/office/officeart/2018/2/layout/IconCircleList"/>
    <dgm:cxn modelId="{9A67C07A-0D37-4B1B-A119-E134183A7769}" type="presParOf" srcId="{CB2806FA-C96D-4240-BEB8-54CEBB5BC8D3}" destId="{AEF0595F-666F-4085-A1BA-A444D84F616D}" srcOrd="2" destOrd="0" presId="urn:microsoft.com/office/officeart/2018/2/layout/IconCircleList"/>
    <dgm:cxn modelId="{2257F975-9AF9-4EB4-A680-544381BBC1AE}" type="presParOf" srcId="{CB2806FA-C96D-4240-BEB8-54CEBB5BC8D3}" destId="{6CD2A579-C1D4-4BC0-AC6A-1F5C15386E57}" srcOrd="3" destOrd="0" presId="urn:microsoft.com/office/officeart/2018/2/layout/IconCircleList"/>
    <dgm:cxn modelId="{68DC5E77-BDBF-4BAB-B716-43AA52F99757}" type="presParOf" srcId="{931D630D-7092-4911-B525-9A334721A5A0}" destId="{3C71997E-141F-4EDA-8BFF-9EC0E07A869A}" srcOrd="3" destOrd="0" presId="urn:microsoft.com/office/officeart/2018/2/layout/IconCircleList"/>
    <dgm:cxn modelId="{CE160DAC-F3FE-45F9-8431-082EBFE844DF}" type="presParOf" srcId="{931D630D-7092-4911-B525-9A334721A5A0}" destId="{9C9D63DF-B618-4F78-B1E0-C547379E61D5}" srcOrd="4" destOrd="0" presId="urn:microsoft.com/office/officeart/2018/2/layout/IconCircleList"/>
    <dgm:cxn modelId="{C7365310-240E-4818-BED6-E81CCCFCDBDF}" type="presParOf" srcId="{9C9D63DF-B618-4F78-B1E0-C547379E61D5}" destId="{CD2862D4-E23D-41A3-A6F2-8409EC6CE73D}" srcOrd="0" destOrd="0" presId="urn:microsoft.com/office/officeart/2018/2/layout/IconCircleList"/>
    <dgm:cxn modelId="{0B945210-B5A8-42A0-8D9E-6F6522AA1257}" type="presParOf" srcId="{9C9D63DF-B618-4F78-B1E0-C547379E61D5}" destId="{8043044F-6248-4992-97DD-145C9427D7E9}" srcOrd="1" destOrd="0" presId="urn:microsoft.com/office/officeart/2018/2/layout/IconCircleList"/>
    <dgm:cxn modelId="{0706EE14-E5DA-4BEC-A325-F6935E5A0A65}" type="presParOf" srcId="{9C9D63DF-B618-4F78-B1E0-C547379E61D5}" destId="{C47D6B47-18E7-4056-9B25-1A31A2D13944}" srcOrd="2" destOrd="0" presId="urn:microsoft.com/office/officeart/2018/2/layout/IconCircleList"/>
    <dgm:cxn modelId="{9861412C-98AE-409C-9CB8-5AE50CBFF41C}" type="presParOf" srcId="{9C9D63DF-B618-4F78-B1E0-C547379E61D5}" destId="{C25F7309-5376-4E71-BA73-72051BB236AD}" srcOrd="3" destOrd="0" presId="urn:microsoft.com/office/officeart/2018/2/layout/IconCircleList"/>
    <dgm:cxn modelId="{D2DA1034-C53F-4304-A88A-183292EBF886}" type="presParOf" srcId="{931D630D-7092-4911-B525-9A334721A5A0}" destId="{19ECD263-3138-4123-BA19-DCC95CE5B96B}" srcOrd="5" destOrd="0" presId="urn:microsoft.com/office/officeart/2018/2/layout/IconCircleList"/>
    <dgm:cxn modelId="{4250C1D8-931B-463C-9679-9BF2667306C4}" type="presParOf" srcId="{931D630D-7092-4911-B525-9A334721A5A0}" destId="{83FDEF5B-9A92-459E-9A31-C21C5800F89F}" srcOrd="6" destOrd="0" presId="urn:microsoft.com/office/officeart/2018/2/layout/IconCircleList"/>
    <dgm:cxn modelId="{75C676AB-7CF8-4A86-9656-323ED0565DA7}" type="presParOf" srcId="{83FDEF5B-9A92-459E-9A31-C21C5800F89F}" destId="{59F4E245-3397-4E5E-B45B-620996B186C0}" srcOrd="0" destOrd="0" presId="urn:microsoft.com/office/officeart/2018/2/layout/IconCircleList"/>
    <dgm:cxn modelId="{617BC861-5A41-4624-8B5E-2BBBDC769AF1}" type="presParOf" srcId="{83FDEF5B-9A92-459E-9A31-C21C5800F89F}" destId="{ABD9A0F9-DACC-48CA-AC9A-6867412CCD62}" srcOrd="1" destOrd="0" presId="urn:microsoft.com/office/officeart/2018/2/layout/IconCircleList"/>
    <dgm:cxn modelId="{E611FF5C-6595-44CE-9B4E-CD14E42AEA9F}" type="presParOf" srcId="{83FDEF5B-9A92-459E-9A31-C21C5800F89F}" destId="{D15040FC-E60D-4349-BB7C-847A8E121AEB}" srcOrd="2" destOrd="0" presId="urn:microsoft.com/office/officeart/2018/2/layout/IconCircleList"/>
    <dgm:cxn modelId="{E94FE0F5-9925-4D5F-AC34-5A29436E5BE0}" type="presParOf" srcId="{83FDEF5B-9A92-459E-9A31-C21C5800F89F}" destId="{5326E6C6-A6F3-43E0-BDB1-36F0BAACDA7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AAEC9D-96C2-49C0-97E0-1ED381DF5FD3}"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5B14A75D-1DE5-4AB6-8D4B-C75903ACED72}">
      <dgm:prSet/>
      <dgm:spPr/>
      <dgm:t>
        <a:bodyPr/>
        <a:lstStyle/>
        <a:p>
          <a:r>
            <a:rPr lang="en-US"/>
            <a:t>An item is the</a:t>
          </a:r>
          <a:r>
            <a:rPr lang="en-US" b="0" i="0"/>
            <a:t> basic unit of an Omeka site. </a:t>
          </a:r>
          <a:endParaRPr lang="en-US"/>
        </a:p>
      </dgm:t>
    </dgm:pt>
    <dgm:pt modelId="{E2B1B434-B844-46F8-903B-C8CEF5E91B0A}" type="parTrans" cxnId="{81FB2FFC-A7FC-4280-83A1-3E5D63B91477}">
      <dgm:prSet/>
      <dgm:spPr/>
      <dgm:t>
        <a:bodyPr/>
        <a:lstStyle/>
        <a:p>
          <a:endParaRPr lang="en-US"/>
        </a:p>
      </dgm:t>
    </dgm:pt>
    <dgm:pt modelId="{D4C45163-0FA5-4EC9-B64A-AA3FD4D82EEF}" type="sibTrans" cxnId="{81FB2FFC-A7FC-4280-83A1-3E5D63B91477}">
      <dgm:prSet/>
      <dgm:spPr/>
      <dgm:t>
        <a:bodyPr/>
        <a:lstStyle/>
        <a:p>
          <a:endParaRPr lang="en-US"/>
        </a:p>
      </dgm:t>
    </dgm:pt>
    <dgm:pt modelId="{A2521292-F951-41E9-B25D-13040798153B}">
      <dgm:prSet/>
      <dgm:spPr/>
      <dgm:t>
        <a:bodyPr/>
        <a:lstStyle/>
        <a:p>
          <a:r>
            <a:rPr lang="en-US" b="0" i="0"/>
            <a:t>An item can be anything: a photograph, a work of art, an oral history, a short film, a section of a book, etc. </a:t>
          </a:r>
          <a:endParaRPr lang="en-US"/>
        </a:p>
      </dgm:t>
    </dgm:pt>
    <dgm:pt modelId="{BA3FC54A-C3D6-4708-B990-B25D15F8D62A}" type="parTrans" cxnId="{5A8ACA19-D502-4041-AE96-E36092B7AD7D}">
      <dgm:prSet/>
      <dgm:spPr/>
      <dgm:t>
        <a:bodyPr/>
        <a:lstStyle/>
        <a:p>
          <a:endParaRPr lang="en-US"/>
        </a:p>
      </dgm:t>
    </dgm:pt>
    <dgm:pt modelId="{DF380679-DC6F-4F7D-A3C6-4ACDD780362D}" type="sibTrans" cxnId="{5A8ACA19-D502-4041-AE96-E36092B7AD7D}">
      <dgm:prSet/>
      <dgm:spPr/>
      <dgm:t>
        <a:bodyPr/>
        <a:lstStyle/>
        <a:p>
          <a:endParaRPr lang="en-US"/>
        </a:p>
      </dgm:t>
    </dgm:pt>
    <dgm:pt modelId="{884BCDE5-50A6-434D-A9FF-46E570278146}">
      <dgm:prSet/>
      <dgm:spPr/>
      <dgm:t>
        <a:bodyPr/>
        <a:lstStyle/>
        <a:p>
          <a:r>
            <a:rPr lang="en-US" b="0" i="0" dirty="0"/>
            <a:t>You’ll describe each item and upload the relevant file or files using Dublin Core and Metadata. </a:t>
          </a:r>
          <a:endParaRPr lang="en-US" dirty="0"/>
        </a:p>
      </dgm:t>
    </dgm:pt>
    <dgm:pt modelId="{6722A807-8995-401B-BC77-CC448E8D5BA7}" type="parTrans" cxnId="{FC465DFF-6050-4D95-BD75-8052217B3769}">
      <dgm:prSet/>
      <dgm:spPr/>
      <dgm:t>
        <a:bodyPr/>
        <a:lstStyle/>
        <a:p>
          <a:endParaRPr lang="en-US"/>
        </a:p>
      </dgm:t>
    </dgm:pt>
    <dgm:pt modelId="{5CCB0838-A51D-4981-BFC2-AADB80C6E0CD}" type="sibTrans" cxnId="{FC465DFF-6050-4D95-BD75-8052217B3769}">
      <dgm:prSet/>
      <dgm:spPr/>
      <dgm:t>
        <a:bodyPr/>
        <a:lstStyle/>
        <a:p>
          <a:endParaRPr lang="en-US"/>
        </a:p>
      </dgm:t>
    </dgm:pt>
    <dgm:pt modelId="{AC2AB68D-4382-4399-9C8C-339F384032BC}">
      <dgm:prSet/>
      <dgm:spPr/>
      <dgm:t>
        <a:bodyPr/>
        <a:lstStyle/>
        <a:p>
          <a:r>
            <a:rPr lang="en-US" b="0" i="0"/>
            <a:t>You’ll build your Omeka site by assembling items.</a:t>
          </a:r>
          <a:endParaRPr lang="en-US"/>
        </a:p>
      </dgm:t>
    </dgm:pt>
    <dgm:pt modelId="{F4929557-BB2B-4652-91B8-9A88341C1BDD}" type="parTrans" cxnId="{8BFAD48C-FBE7-4916-B59B-7E37DD2BD517}">
      <dgm:prSet/>
      <dgm:spPr/>
      <dgm:t>
        <a:bodyPr/>
        <a:lstStyle/>
        <a:p>
          <a:endParaRPr lang="en-US"/>
        </a:p>
      </dgm:t>
    </dgm:pt>
    <dgm:pt modelId="{C59D4DCF-EFD9-4AD7-9E9E-24B882C97E32}" type="sibTrans" cxnId="{8BFAD48C-FBE7-4916-B59B-7E37DD2BD517}">
      <dgm:prSet/>
      <dgm:spPr/>
      <dgm:t>
        <a:bodyPr/>
        <a:lstStyle/>
        <a:p>
          <a:endParaRPr lang="en-US"/>
        </a:p>
      </dgm:t>
    </dgm:pt>
    <dgm:pt modelId="{7C65AC55-482A-4908-AB6A-51DC79F6359D}" type="pres">
      <dgm:prSet presAssocID="{2EAAEC9D-96C2-49C0-97E0-1ED381DF5FD3}" presName="vert0" presStyleCnt="0">
        <dgm:presLayoutVars>
          <dgm:dir/>
          <dgm:animOne val="branch"/>
          <dgm:animLvl val="lvl"/>
        </dgm:presLayoutVars>
      </dgm:prSet>
      <dgm:spPr/>
    </dgm:pt>
    <dgm:pt modelId="{FA616EE5-3A10-49E7-84B6-FD4CCF929BD0}" type="pres">
      <dgm:prSet presAssocID="{5B14A75D-1DE5-4AB6-8D4B-C75903ACED72}" presName="thickLine" presStyleLbl="alignNode1" presStyleIdx="0" presStyleCnt="4"/>
      <dgm:spPr/>
    </dgm:pt>
    <dgm:pt modelId="{C1378C99-76CA-45B0-B881-D55FF0578F43}" type="pres">
      <dgm:prSet presAssocID="{5B14A75D-1DE5-4AB6-8D4B-C75903ACED72}" presName="horz1" presStyleCnt="0"/>
      <dgm:spPr/>
    </dgm:pt>
    <dgm:pt modelId="{0F0F6A2E-2EE7-43B2-860D-9803958F9619}" type="pres">
      <dgm:prSet presAssocID="{5B14A75D-1DE5-4AB6-8D4B-C75903ACED72}" presName="tx1" presStyleLbl="revTx" presStyleIdx="0" presStyleCnt="4"/>
      <dgm:spPr/>
    </dgm:pt>
    <dgm:pt modelId="{927B76B8-8AEA-45F5-A9A2-A26F2D493B88}" type="pres">
      <dgm:prSet presAssocID="{5B14A75D-1DE5-4AB6-8D4B-C75903ACED72}" presName="vert1" presStyleCnt="0"/>
      <dgm:spPr/>
    </dgm:pt>
    <dgm:pt modelId="{46066D8F-DC94-4619-8B17-7AA58F861092}" type="pres">
      <dgm:prSet presAssocID="{A2521292-F951-41E9-B25D-13040798153B}" presName="thickLine" presStyleLbl="alignNode1" presStyleIdx="1" presStyleCnt="4"/>
      <dgm:spPr/>
    </dgm:pt>
    <dgm:pt modelId="{B4C657B1-8D89-4AD2-9D26-76ACD9EC426A}" type="pres">
      <dgm:prSet presAssocID="{A2521292-F951-41E9-B25D-13040798153B}" presName="horz1" presStyleCnt="0"/>
      <dgm:spPr/>
    </dgm:pt>
    <dgm:pt modelId="{75706D15-B319-498E-9253-93973838DC59}" type="pres">
      <dgm:prSet presAssocID="{A2521292-F951-41E9-B25D-13040798153B}" presName="tx1" presStyleLbl="revTx" presStyleIdx="1" presStyleCnt="4"/>
      <dgm:spPr/>
    </dgm:pt>
    <dgm:pt modelId="{C8773223-3B2B-4BBD-8C77-F4DF97DD13A0}" type="pres">
      <dgm:prSet presAssocID="{A2521292-F951-41E9-B25D-13040798153B}" presName="vert1" presStyleCnt="0"/>
      <dgm:spPr/>
    </dgm:pt>
    <dgm:pt modelId="{02E565E0-2276-4A8D-ABD6-5779B6DBB1AA}" type="pres">
      <dgm:prSet presAssocID="{884BCDE5-50A6-434D-A9FF-46E570278146}" presName="thickLine" presStyleLbl="alignNode1" presStyleIdx="2" presStyleCnt="4"/>
      <dgm:spPr/>
    </dgm:pt>
    <dgm:pt modelId="{3F7BA52A-C490-4421-BF14-2C2381FC038F}" type="pres">
      <dgm:prSet presAssocID="{884BCDE5-50A6-434D-A9FF-46E570278146}" presName="horz1" presStyleCnt="0"/>
      <dgm:spPr/>
    </dgm:pt>
    <dgm:pt modelId="{D767D3E0-E10D-489A-9EA1-2FDFA453144C}" type="pres">
      <dgm:prSet presAssocID="{884BCDE5-50A6-434D-A9FF-46E570278146}" presName="tx1" presStyleLbl="revTx" presStyleIdx="2" presStyleCnt="4"/>
      <dgm:spPr/>
    </dgm:pt>
    <dgm:pt modelId="{FCABF957-7974-422A-8A3B-9D9320E80C92}" type="pres">
      <dgm:prSet presAssocID="{884BCDE5-50A6-434D-A9FF-46E570278146}" presName="vert1" presStyleCnt="0"/>
      <dgm:spPr/>
    </dgm:pt>
    <dgm:pt modelId="{5B16ABD1-606A-4CD5-A490-E366912EFD18}" type="pres">
      <dgm:prSet presAssocID="{AC2AB68D-4382-4399-9C8C-339F384032BC}" presName="thickLine" presStyleLbl="alignNode1" presStyleIdx="3" presStyleCnt="4"/>
      <dgm:spPr/>
    </dgm:pt>
    <dgm:pt modelId="{E9B60B82-012C-4A8F-B4AD-5F776E0BF9CB}" type="pres">
      <dgm:prSet presAssocID="{AC2AB68D-4382-4399-9C8C-339F384032BC}" presName="horz1" presStyleCnt="0"/>
      <dgm:spPr/>
    </dgm:pt>
    <dgm:pt modelId="{A8FA8277-9148-45D2-8D43-AA52C097D88C}" type="pres">
      <dgm:prSet presAssocID="{AC2AB68D-4382-4399-9C8C-339F384032BC}" presName="tx1" presStyleLbl="revTx" presStyleIdx="3" presStyleCnt="4"/>
      <dgm:spPr/>
    </dgm:pt>
    <dgm:pt modelId="{E08A4F73-70D1-4391-84B5-5EE0DC028479}" type="pres">
      <dgm:prSet presAssocID="{AC2AB68D-4382-4399-9C8C-339F384032BC}" presName="vert1" presStyleCnt="0"/>
      <dgm:spPr/>
    </dgm:pt>
  </dgm:ptLst>
  <dgm:cxnLst>
    <dgm:cxn modelId="{5A8ACA19-D502-4041-AE96-E36092B7AD7D}" srcId="{2EAAEC9D-96C2-49C0-97E0-1ED381DF5FD3}" destId="{A2521292-F951-41E9-B25D-13040798153B}" srcOrd="1" destOrd="0" parTransId="{BA3FC54A-C3D6-4708-B990-B25D15F8D62A}" sibTransId="{DF380679-DC6F-4F7D-A3C6-4ACDD780362D}"/>
    <dgm:cxn modelId="{A7148F29-D2A9-4014-91F2-AEB139774F4B}" type="presOf" srcId="{AC2AB68D-4382-4399-9C8C-339F384032BC}" destId="{A8FA8277-9148-45D2-8D43-AA52C097D88C}" srcOrd="0" destOrd="0" presId="urn:microsoft.com/office/officeart/2008/layout/LinedList"/>
    <dgm:cxn modelId="{35B14B63-E44C-4F04-B128-5CF484223B01}" type="presOf" srcId="{884BCDE5-50A6-434D-A9FF-46E570278146}" destId="{D767D3E0-E10D-489A-9EA1-2FDFA453144C}" srcOrd="0" destOrd="0" presId="urn:microsoft.com/office/officeart/2008/layout/LinedList"/>
    <dgm:cxn modelId="{8BFAD48C-FBE7-4916-B59B-7E37DD2BD517}" srcId="{2EAAEC9D-96C2-49C0-97E0-1ED381DF5FD3}" destId="{AC2AB68D-4382-4399-9C8C-339F384032BC}" srcOrd="3" destOrd="0" parTransId="{F4929557-BB2B-4652-91B8-9A88341C1BDD}" sibTransId="{C59D4DCF-EFD9-4AD7-9E9E-24B882C97E32}"/>
    <dgm:cxn modelId="{8B6208AC-5410-42AA-989C-C1B284EB439F}" type="presOf" srcId="{2EAAEC9D-96C2-49C0-97E0-1ED381DF5FD3}" destId="{7C65AC55-482A-4908-AB6A-51DC79F6359D}" srcOrd="0" destOrd="0" presId="urn:microsoft.com/office/officeart/2008/layout/LinedList"/>
    <dgm:cxn modelId="{4360F5AC-40CC-4CFC-ABAB-D41F3A77060A}" type="presOf" srcId="{5B14A75D-1DE5-4AB6-8D4B-C75903ACED72}" destId="{0F0F6A2E-2EE7-43B2-860D-9803958F9619}" srcOrd="0" destOrd="0" presId="urn:microsoft.com/office/officeart/2008/layout/LinedList"/>
    <dgm:cxn modelId="{5582C9C6-F78C-458B-A582-BE83BE8B528B}" type="presOf" srcId="{A2521292-F951-41E9-B25D-13040798153B}" destId="{75706D15-B319-498E-9253-93973838DC59}" srcOrd="0" destOrd="0" presId="urn:microsoft.com/office/officeart/2008/layout/LinedList"/>
    <dgm:cxn modelId="{81FB2FFC-A7FC-4280-83A1-3E5D63B91477}" srcId="{2EAAEC9D-96C2-49C0-97E0-1ED381DF5FD3}" destId="{5B14A75D-1DE5-4AB6-8D4B-C75903ACED72}" srcOrd="0" destOrd="0" parTransId="{E2B1B434-B844-46F8-903B-C8CEF5E91B0A}" sibTransId="{D4C45163-0FA5-4EC9-B64A-AA3FD4D82EEF}"/>
    <dgm:cxn modelId="{FC465DFF-6050-4D95-BD75-8052217B3769}" srcId="{2EAAEC9D-96C2-49C0-97E0-1ED381DF5FD3}" destId="{884BCDE5-50A6-434D-A9FF-46E570278146}" srcOrd="2" destOrd="0" parTransId="{6722A807-8995-401B-BC77-CC448E8D5BA7}" sibTransId="{5CCB0838-A51D-4981-BFC2-AADB80C6E0CD}"/>
    <dgm:cxn modelId="{42E75043-A5F6-4E23-B868-7CE050207B38}" type="presParOf" srcId="{7C65AC55-482A-4908-AB6A-51DC79F6359D}" destId="{FA616EE5-3A10-49E7-84B6-FD4CCF929BD0}" srcOrd="0" destOrd="0" presId="urn:microsoft.com/office/officeart/2008/layout/LinedList"/>
    <dgm:cxn modelId="{18D6D3AB-1937-4467-BDCD-BD4F341EB610}" type="presParOf" srcId="{7C65AC55-482A-4908-AB6A-51DC79F6359D}" destId="{C1378C99-76CA-45B0-B881-D55FF0578F43}" srcOrd="1" destOrd="0" presId="urn:microsoft.com/office/officeart/2008/layout/LinedList"/>
    <dgm:cxn modelId="{FC8062E3-B186-426A-B71F-581E330E824D}" type="presParOf" srcId="{C1378C99-76CA-45B0-B881-D55FF0578F43}" destId="{0F0F6A2E-2EE7-43B2-860D-9803958F9619}" srcOrd="0" destOrd="0" presId="urn:microsoft.com/office/officeart/2008/layout/LinedList"/>
    <dgm:cxn modelId="{8E2FF4DC-DDF2-4909-80BD-3718BE710A1D}" type="presParOf" srcId="{C1378C99-76CA-45B0-B881-D55FF0578F43}" destId="{927B76B8-8AEA-45F5-A9A2-A26F2D493B88}" srcOrd="1" destOrd="0" presId="urn:microsoft.com/office/officeart/2008/layout/LinedList"/>
    <dgm:cxn modelId="{7E26A08B-FA47-418E-B18B-914C478742AA}" type="presParOf" srcId="{7C65AC55-482A-4908-AB6A-51DC79F6359D}" destId="{46066D8F-DC94-4619-8B17-7AA58F861092}" srcOrd="2" destOrd="0" presId="urn:microsoft.com/office/officeart/2008/layout/LinedList"/>
    <dgm:cxn modelId="{069BE0E0-6FF3-402B-9735-135F99A81DFC}" type="presParOf" srcId="{7C65AC55-482A-4908-AB6A-51DC79F6359D}" destId="{B4C657B1-8D89-4AD2-9D26-76ACD9EC426A}" srcOrd="3" destOrd="0" presId="urn:microsoft.com/office/officeart/2008/layout/LinedList"/>
    <dgm:cxn modelId="{167289B2-33E5-47F7-9F6C-A0BABB2DD103}" type="presParOf" srcId="{B4C657B1-8D89-4AD2-9D26-76ACD9EC426A}" destId="{75706D15-B319-498E-9253-93973838DC59}" srcOrd="0" destOrd="0" presId="urn:microsoft.com/office/officeart/2008/layout/LinedList"/>
    <dgm:cxn modelId="{E53F2F78-1ADD-4C31-965D-62CB45EC331C}" type="presParOf" srcId="{B4C657B1-8D89-4AD2-9D26-76ACD9EC426A}" destId="{C8773223-3B2B-4BBD-8C77-F4DF97DD13A0}" srcOrd="1" destOrd="0" presId="urn:microsoft.com/office/officeart/2008/layout/LinedList"/>
    <dgm:cxn modelId="{E7BA0BA2-58DF-4AFB-AA50-0956BEB2613C}" type="presParOf" srcId="{7C65AC55-482A-4908-AB6A-51DC79F6359D}" destId="{02E565E0-2276-4A8D-ABD6-5779B6DBB1AA}" srcOrd="4" destOrd="0" presId="urn:microsoft.com/office/officeart/2008/layout/LinedList"/>
    <dgm:cxn modelId="{698E09A2-45C5-47B2-AC9B-C781100A118B}" type="presParOf" srcId="{7C65AC55-482A-4908-AB6A-51DC79F6359D}" destId="{3F7BA52A-C490-4421-BF14-2C2381FC038F}" srcOrd="5" destOrd="0" presId="urn:microsoft.com/office/officeart/2008/layout/LinedList"/>
    <dgm:cxn modelId="{A840DF31-CF03-496B-B57C-937B7D7D41DC}" type="presParOf" srcId="{3F7BA52A-C490-4421-BF14-2C2381FC038F}" destId="{D767D3E0-E10D-489A-9EA1-2FDFA453144C}" srcOrd="0" destOrd="0" presId="urn:microsoft.com/office/officeart/2008/layout/LinedList"/>
    <dgm:cxn modelId="{8F17F42E-7F14-4F6F-B741-A683E0E9D986}" type="presParOf" srcId="{3F7BA52A-C490-4421-BF14-2C2381FC038F}" destId="{FCABF957-7974-422A-8A3B-9D9320E80C92}" srcOrd="1" destOrd="0" presId="urn:microsoft.com/office/officeart/2008/layout/LinedList"/>
    <dgm:cxn modelId="{6415DF50-077D-4442-B2EC-EC74B9B99C98}" type="presParOf" srcId="{7C65AC55-482A-4908-AB6A-51DC79F6359D}" destId="{5B16ABD1-606A-4CD5-A490-E366912EFD18}" srcOrd="6" destOrd="0" presId="urn:microsoft.com/office/officeart/2008/layout/LinedList"/>
    <dgm:cxn modelId="{78123D90-F89A-4197-84F6-A3BDA608EF51}" type="presParOf" srcId="{7C65AC55-482A-4908-AB6A-51DC79F6359D}" destId="{E9B60B82-012C-4A8F-B4AD-5F776E0BF9CB}" srcOrd="7" destOrd="0" presId="urn:microsoft.com/office/officeart/2008/layout/LinedList"/>
    <dgm:cxn modelId="{2CE03303-8775-4379-80F6-213735BFA427}" type="presParOf" srcId="{E9B60B82-012C-4A8F-B4AD-5F776E0BF9CB}" destId="{A8FA8277-9148-45D2-8D43-AA52C097D88C}" srcOrd="0" destOrd="0" presId="urn:microsoft.com/office/officeart/2008/layout/LinedList"/>
    <dgm:cxn modelId="{9B801E4F-1F43-4474-B429-E269F4C5AB84}" type="presParOf" srcId="{E9B60B82-012C-4A8F-B4AD-5F776E0BF9CB}" destId="{E08A4F73-70D1-4391-84B5-5EE0DC02847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60BC77-2F41-4EC0-88C5-E146F62FBADB}" type="doc">
      <dgm:prSet loTypeId="urn:microsoft.com/office/officeart/2005/8/layout/hierarchy1" loCatId="hierarchy" qsTypeId="urn:microsoft.com/office/officeart/2005/8/quickstyle/simple1" qsCatId="simple" csTypeId="urn:microsoft.com/office/officeart/2005/8/colors/accent5_2" csCatId="accent5"/>
      <dgm:spPr/>
      <dgm:t>
        <a:bodyPr/>
        <a:lstStyle/>
        <a:p>
          <a:endParaRPr lang="en-US"/>
        </a:p>
      </dgm:t>
    </dgm:pt>
    <dgm:pt modelId="{D85D6766-7697-44D3-9982-1F656A78A8D8}">
      <dgm:prSet/>
      <dgm:spPr/>
      <dgm:t>
        <a:bodyPr/>
        <a:lstStyle/>
        <a:p>
          <a:r>
            <a:rPr lang="en-US" b="0" i="0"/>
            <a:t>The </a:t>
          </a:r>
          <a:r>
            <a:rPr lang="en-US" b="1" i="0"/>
            <a:t>Tags</a:t>
          </a:r>
          <a:r>
            <a:rPr lang="en-US" b="0" i="0"/>
            <a:t> tab allows you add keyword tags to your item.</a:t>
          </a:r>
          <a:endParaRPr lang="en-US"/>
        </a:p>
      </dgm:t>
    </dgm:pt>
    <dgm:pt modelId="{C8CF8D75-2B6C-4144-905A-BC607A0C8F13}" type="parTrans" cxnId="{266683B2-EC95-424F-8CE6-AF5089224712}">
      <dgm:prSet/>
      <dgm:spPr/>
      <dgm:t>
        <a:bodyPr/>
        <a:lstStyle/>
        <a:p>
          <a:endParaRPr lang="en-US"/>
        </a:p>
      </dgm:t>
    </dgm:pt>
    <dgm:pt modelId="{BD17806F-17D3-4319-9A3A-3C2EFFA29B01}" type="sibTrans" cxnId="{266683B2-EC95-424F-8CE6-AF5089224712}">
      <dgm:prSet/>
      <dgm:spPr/>
      <dgm:t>
        <a:bodyPr/>
        <a:lstStyle/>
        <a:p>
          <a:endParaRPr lang="en-US"/>
        </a:p>
      </dgm:t>
    </dgm:pt>
    <dgm:pt modelId="{632C6C3B-B364-4DD8-8860-E0EFE932888E}">
      <dgm:prSet/>
      <dgm:spPr/>
      <dgm:t>
        <a:bodyPr/>
        <a:lstStyle/>
        <a:p>
          <a:r>
            <a:rPr lang="en-US" b="0" i="0"/>
            <a:t>Here you can enter topic and subject tags to associate with the items. </a:t>
          </a:r>
          <a:endParaRPr lang="en-US"/>
        </a:p>
      </dgm:t>
    </dgm:pt>
    <dgm:pt modelId="{67AE49BA-B656-4442-BC35-BD57FFB3A802}" type="parTrans" cxnId="{7279CDC8-7AB3-46F4-981A-8F02B0B8713E}">
      <dgm:prSet/>
      <dgm:spPr/>
      <dgm:t>
        <a:bodyPr/>
        <a:lstStyle/>
        <a:p>
          <a:endParaRPr lang="en-US"/>
        </a:p>
      </dgm:t>
    </dgm:pt>
    <dgm:pt modelId="{4B00D770-23D8-4E64-A6D8-9E8A0E23D4F7}" type="sibTrans" cxnId="{7279CDC8-7AB3-46F4-981A-8F02B0B8713E}">
      <dgm:prSet/>
      <dgm:spPr/>
      <dgm:t>
        <a:bodyPr/>
        <a:lstStyle/>
        <a:p>
          <a:endParaRPr lang="en-US"/>
        </a:p>
      </dgm:t>
    </dgm:pt>
    <dgm:pt modelId="{20DC4BF4-797D-454A-A39C-5B7462878868}">
      <dgm:prSet/>
      <dgm:spPr/>
      <dgm:t>
        <a:bodyPr/>
        <a:lstStyle/>
        <a:p>
          <a:r>
            <a:rPr lang="en-US" b="0" i="0"/>
            <a:t>After you type in your tags, click on "Add Tags" and then "Save Changes".</a:t>
          </a:r>
          <a:endParaRPr lang="en-US"/>
        </a:p>
      </dgm:t>
    </dgm:pt>
    <dgm:pt modelId="{28857691-5B8C-4E21-9145-7529EA96A2BF}" type="parTrans" cxnId="{76789097-ABE5-40C4-83C5-8DCE8D97C46A}">
      <dgm:prSet/>
      <dgm:spPr/>
      <dgm:t>
        <a:bodyPr/>
        <a:lstStyle/>
        <a:p>
          <a:endParaRPr lang="en-US"/>
        </a:p>
      </dgm:t>
    </dgm:pt>
    <dgm:pt modelId="{8A64B5EE-1D34-402F-8DA5-A57E4A3529FC}" type="sibTrans" cxnId="{76789097-ABE5-40C4-83C5-8DCE8D97C46A}">
      <dgm:prSet/>
      <dgm:spPr/>
      <dgm:t>
        <a:bodyPr/>
        <a:lstStyle/>
        <a:p>
          <a:endParaRPr lang="en-US"/>
        </a:p>
      </dgm:t>
    </dgm:pt>
    <dgm:pt modelId="{00972601-A7AB-4C37-A493-67870BACFED1}" type="pres">
      <dgm:prSet presAssocID="{4660BC77-2F41-4EC0-88C5-E146F62FBADB}" presName="hierChild1" presStyleCnt="0">
        <dgm:presLayoutVars>
          <dgm:chPref val="1"/>
          <dgm:dir/>
          <dgm:animOne val="branch"/>
          <dgm:animLvl val="lvl"/>
          <dgm:resizeHandles/>
        </dgm:presLayoutVars>
      </dgm:prSet>
      <dgm:spPr/>
    </dgm:pt>
    <dgm:pt modelId="{FD7DD2AD-2801-4B85-88B7-398930D66121}" type="pres">
      <dgm:prSet presAssocID="{D85D6766-7697-44D3-9982-1F656A78A8D8}" presName="hierRoot1" presStyleCnt="0"/>
      <dgm:spPr/>
    </dgm:pt>
    <dgm:pt modelId="{661A9AD0-2DD4-4E59-A16D-AF62F11A0609}" type="pres">
      <dgm:prSet presAssocID="{D85D6766-7697-44D3-9982-1F656A78A8D8}" presName="composite" presStyleCnt="0"/>
      <dgm:spPr/>
    </dgm:pt>
    <dgm:pt modelId="{CED75545-DD78-4CC4-92EC-F37976C0630D}" type="pres">
      <dgm:prSet presAssocID="{D85D6766-7697-44D3-9982-1F656A78A8D8}" presName="background" presStyleLbl="node0" presStyleIdx="0" presStyleCnt="3"/>
      <dgm:spPr/>
    </dgm:pt>
    <dgm:pt modelId="{EEE16E7E-868A-4BE8-B961-851183DC7D44}" type="pres">
      <dgm:prSet presAssocID="{D85D6766-7697-44D3-9982-1F656A78A8D8}" presName="text" presStyleLbl="fgAcc0" presStyleIdx="0" presStyleCnt="3">
        <dgm:presLayoutVars>
          <dgm:chPref val="3"/>
        </dgm:presLayoutVars>
      </dgm:prSet>
      <dgm:spPr/>
    </dgm:pt>
    <dgm:pt modelId="{156A2938-9125-470E-9E75-34432FA5D162}" type="pres">
      <dgm:prSet presAssocID="{D85D6766-7697-44D3-9982-1F656A78A8D8}" presName="hierChild2" presStyleCnt="0"/>
      <dgm:spPr/>
    </dgm:pt>
    <dgm:pt modelId="{2282CBC9-B574-464C-A8CA-8452CB3EA02D}" type="pres">
      <dgm:prSet presAssocID="{632C6C3B-B364-4DD8-8860-E0EFE932888E}" presName="hierRoot1" presStyleCnt="0"/>
      <dgm:spPr/>
    </dgm:pt>
    <dgm:pt modelId="{79F7B32B-A3AD-4CC2-93EE-E428E9C7FF1E}" type="pres">
      <dgm:prSet presAssocID="{632C6C3B-B364-4DD8-8860-E0EFE932888E}" presName="composite" presStyleCnt="0"/>
      <dgm:spPr/>
    </dgm:pt>
    <dgm:pt modelId="{65E7BCE0-F8A8-4C8A-AE65-C03FBDE95305}" type="pres">
      <dgm:prSet presAssocID="{632C6C3B-B364-4DD8-8860-E0EFE932888E}" presName="background" presStyleLbl="node0" presStyleIdx="1" presStyleCnt="3"/>
      <dgm:spPr/>
    </dgm:pt>
    <dgm:pt modelId="{8129F7B2-901F-4311-A635-9A8071C64517}" type="pres">
      <dgm:prSet presAssocID="{632C6C3B-B364-4DD8-8860-E0EFE932888E}" presName="text" presStyleLbl="fgAcc0" presStyleIdx="1" presStyleCnt="3">
        <dgm:presLayoutVars>
          <dgm:chPref val="3"/>
        </dgm:presLayoutVars>
      </dgm:prSet>
      <dgm:spPr/>
    </dgm:pt>
    <dgm:pt modelId="{89F5C7B4-7898-4865-B61D-E98127391E34}" type="pres">
      <dgm:prSet presAssocID="{632C6C3B-B364-4DD8-8860-E0EFE932888E}" presName="hierChild2" presStyleCnt="0"/>
      <dgm:spPr/>
    </dgm:pt>
    <dgm:pt modelId="{801C65BE-68B4-4E66-BEAF-5D3603DCDB52}" type="pres">
      <dgm:prSet presAssocID="{20DC4BF4-797D-454A-A39C-5B7462878868}" presName="hierRoot1" presStyleCnt="0"/>
      <dgm:spPr/>
    </dgm:pt>
    <dgm:pt modelId="{75B714B8-4D58-4A45-B433-407F6FE8FDB6}" type="pres">
      <dgm:prSet presAssocID="{20DC4BF4-797D-454A-A39C-5B7462878868}" presName="composite" presStyleCnt="0"/>
      <dgm:spPr/>
    </dgm:pt>
    <dgm:pt modelId="{10B1B9F5-C514-4862-AC0C-7456CBB55E3B}" type="pres">
      <dgm:prSet presAssocID="{20DC4BF4-797D-454A-A39C-5B7462878868}" presName="background" presStyleLbl="node0" presStyleIdx="2" presStyleCnt="3"/>
      <dgm:spPr/>
    </dgm:pt>
    <dgm:pt modelId="{8658B058-A297-4E5A-81A8-7CB3014B2330}" type="pres">
      <dgm:prSet presAssocID="{20DC4BF4-797D-454A-A39C-5B7462878868}" presName="text" presStyleLbl="fgAcc0" presStyleIdx="2" presStyleCnt="3">
        <dgm:presLayoutVars>
          <dgm:chPref val="3"/>
        </dgm:presLayoutVars>
      </dgm:prSet>
      <dgm:spPr/>
    </dgm:pt>
    <dgm:pt modelId="{4B66BFC1-F7CA-40EE-B037-EE041D7C47AD}" type="pres">
      <dgm:prSet presAssocID="{20DC4BF4-797D-454A-A39C-5B7462878868}" presName="hierChild2" presStyleCnt="0"/>
      <dgm:spPr/>
    </dgm:pt>
  </dgm:ptLst>
  <dgm:cxnLst>
    <dgm:cxn modelId="{52AD2018-CF26-4C94-8AB6-14F37B5BC191}" type="presOf" srcId="{D85D6766-7697-44D3-9982-1F656A78A8D8}" destId="{EEE16E7E-868A-4BE8-B961-851183DC7D44}" srcOrd="0" destOrd="0" presId="urn:microsoft.com/office/officeart/2005/8/layout/hierarchy1"/>
    <dgm:cxn modelId="{76789097-ABE5-40C4-83C5-8DCE8D97C46A}" srcId="{4660BC77-2F41-4EC0-88C5-E146F62FBADB}" destId="{20DC4BF4-797D-454A-A39C-5B7462878868}" srcOrd="2" destOrd="0" parTransId="{28857691-5B8C-4E21-9145-7529EA96A2BF}" sibTransId="{8A64B5EE-1D34-402F-8DA5-A57E4A3529FC}"/>
    <dgm:cxn modelId="{337460A1-B230-4792-B650-B20D3A2272E5}" type="presOf" srcId="{632C6C3B-B364-4DD8-8860-E0EFE932888E}" destId="{8129F7B2-901F-4311-A635-9A8071C64517}" srcOrd="0" destOrd="0" presId="urn:microsoft.com/office/officeart/2005/8/layout/hierarchy1"/>
    <dgm:cxn modelId="{266683B2-EC95-424F-8CE6-AF5089224712}" srcId="{4660BC77-2F41-4EC0-88C5-E146F62FBADB}" destId="{D85D6766-7697-44D3-9982-1F656A78A8D8}" srcOrd="0" destOrd="0" parTransId="{C8CF8D75-2B6C-4144-905A-BC607A0C8F13}" sibTransId="{BD17806F-17D3-4319-9A3A-3C2EFFA29B01}"/>
    <dgm:cxn modelId="{7279CDC8-7AB3-46F4-981A-8F02B0B8713E}" srcId="{4660BC77-2F41-4EC0-88C5-E146F62FBADB}" destId="{632C6C3B-B364-4DD8-8860-E0EFE932888E}" srcOrd="1" destOrd="0" parTransId="{67AE49BA-B656-4442-BC35-BD57FFB3A802}" sibTransId="{4B00D770-23D8-4E64-A6D8-9E8A0E23D4F7}"/>
    <dgm:cxn modelId="{28D233CB-32AA-43A4-8BDB-22D05DC000EA}" type="presOf" srcId="{20DC4BF4-797D-454A-A39C-5B7462878868}" destId="{8658B058-A297-4E5A-81A8-7CB3014B2330}" srcOrd="0" destOrd="0" presId="urn:microsoft.com/office/officeart/2005/8/layout/hierarchy1"/>
    <dgm:cxn modelId="{645D3BD7-9CA9-4EF1-94EB-69473C8FFFD3}" type="presOf" srcId="{4660BC77-2F41-4EC0-88C5-E146F62FBADB}" destId="{00972601-A7AB-4C37-A493-67870BACFED1}" srcOrd="0" destOrd="0" presId="urn:microsoft.com/office/officeart/2005/8/layout/hierarchy1"/>
    <dgm:cxn modelId="{428B12A9-9478-46EF-AFE7-3B1B8458F9FF}" type="presParOf" srcId="{00972601-A7AB-4C37-A493-67870BACFED1}" destId="{FD7DD2AD-2801-4B85-88B7-398930D66121}" srcOrd="0" destOrd="0" presId="urn:microsoft.com/office/officeart/2005/8/layout/hierarchy1"/>
    <dgm:cxn modelId="{9AC79909-88CE-43BE-A877-2167841138A2}" type="presParOf" srcId="{FD7DD2AD-2801-4B85-88B7-398930D66121}" destId="{661A9AD0-2DD4-4E59-A16D-AF62F11A0609}" srcOrd="0" destOrd="0" presId="urn:microsoft.com/office/officeart/2005/8/layout/hierarchy1"/>
    <dgm:cxn modelId="{2E52A463-DB17-4E62-8156-0C49DEE9D087}" type="presParOf" srcId="{661A9AD0-2DD4-4E59-A16D-AF62F11A0609}" destId="{CED75545-DD78-4CC4-92EC-F37976C0630D}" srcOrd="0" destOrd="0" presId="urn:microsoft.com/office/officeart/2005/8/layout/hierarchy1"/>
    <dgm:cxn modelId="{06D2FF3E-D46B-482E-BAA0-395AABDB3D3D}" type="presParOf" srcId="{661A9AD0-2DD4-4E59-A16D-AF62F11A0609}" destId="{EEE16E7E-868A-4BE8-B961-851183DC7D44}" srcOrd="1" destOrd="0" presId="urn:microsoft.com/office/officeart/2005/8/layout/hierarchy1"/>
    <dgm:cxn modelId="{00B7630E-24BA-4748-96D5-7CC4851DB395}" type="presParOf" srcId="{FD7DD2AD-2801-4B85-88B7-398930D66121}" destId="{156A2938-9125-470E-9E75-34432FA5D162}" srcOrd="1" destOrd="0" presId="urn:microsoft.com/office/officeart/2005/8/layout/hierarchy1"/>
    <dgm:cxn modelId="{FA978C64-3917-435D-A4EB-631DAD37C5A9}" type="presParOf" srcId="{00972601-A7AB-4C37-A493-67870BACFED1}" destId="{2282CBC9-B574-464C-A8CA-8452CB3EA02D}" srcOrd="1" destOrd="0" presId="urn:microsoft.com/office/officeart/2005/8/layout/hierarchy1"/>
    <dgm:cxn modelId="{0B279102-B3AD-492B-B2C7-1226FDF72C83}" type="presParOf" srcId="{2282CBC9-B574-464C-A8CA-8452CB3EA02D}" destId="{79F7B32B-A3AD-4CC2-93EE-E428E9C7FF1E}" srcOrd="0" destOrd="0" presId="urn:microsoft.com/office/officeart/2005/8/layout/hierarchy1"/>
    <dgm:cxn modelId="{25C2E11D-7A9B-430C-812F-2C5A71DCC732}" type="presParOf" srcId="{79F7B32B-A3AD-4CC2-93EE-E428E9C7FF1E}" destId="{65E7BCE0-F8A8-4C8A-AE65-C03FBDE95305}" srcOrd="0" destOrd="0" presId="urn:microsoft.com/office/officeart/2005/8/layout/hierarchy1"/>
    <dgm:cxn modelId="{C45F11DA-718C-48CB-B4B4-47CE2702BCBA}" type="presParOf" srcId="{79F7B32B-A3AD-4CC2-93EE-E428E9C7FF1E}" destId="{8129F7B2-901F-4311-A635-9A8071C64517}" srcOrd="1" destOrd="0" presId="urn:microsoft.com/office/officeart/2005/8/layout/hierarchy1"/>
    <dgm:cxn modelId="{231D8971-F7F2-4055-8BAB-CA5000B950DB}" type="presParOf" srcId="{2282CBC9-B574-464C-A8CA-8452CB3EA02D}" destId="{89F5C7B4-7898-4865-B61D-E98127391E34}" srcOrd="1" destOrd="0" presId="urn:microsoft.com/office/officeart/2005/8/layout/hierarchy1"/>
    <dgm:cxn modelId="{D3BADA85-2A55-4500-BDF0-891415321192}" type="presParOf" srcId="{00972601-A7AB-4C37-A493-67870BACFED1}" destId="{801C65BE-68B4-4E66-BEAF-5D3603DCDB52}" srcOrd="2" destOrd="0" presId="urn:microsoft.com/office/officeart/2005/8/layout/hierarchy1"/>
    <dgm:cxn modelId="{FDAC9A23-2728-4BCA-8AE8-D40887D761D4}" type="presParOf" srcId="{801C65BE-68B4-4E66-BEAF-5D3603DCDB52}" destId="{75B714B8-4D58-4A45-B433-407F6FE8FDB6}" srcOrd="0" destOrd="0" presId="urn:microsoft.com/office/officeart/2005/8/layout/hierarchy1"/>
    <dgm:cxn modelId="{25EF22C6-BC8B-4232-A074-4655544D1450}" type="presParOf" srcId="{75B714B8-4D58-4A45-B433-407F6FE8FDB6}" destId="{10B1B9F5-C514-4862-AC0C-7456CBB55E3B}" srcOrd="0" destOrd="0" presId="urn:microsoft.com/office/officeart/2005/8/layout/hierarchy1"/>
    <dgm:cxn modelId="{25E87AC8-BC48-4AC2-ADD8-277835BC03A4}" type="presParOf" srcId="{75B714B8-4D58-4A45-B433-407F6FE8FDB6}" destId="{8658B058-A297-4E5A-81A8-7CB3014B2330}" srcOrd="1" destOrd="0" presId="urn:microsoft.com/office/officeart/2005/8/layout/hierarchy1"/>
    <dgm:cxn modelId="{A7DEC1C8-8798-46B1-8416-D2C20D21A0CD}" type="presParOf" srcId="{801C65BE-68B4-4E66-BEAF-5D3603DCDB52}" destId="{4B66BFC1-F7CA-40EE-B037-EE041D7C47A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DB50F-92DE-429B-B2FF-70E61929C2C1}">
      <dsp:nvSpPr>
        <dsp:cNvPr id="0" name=""/>
        <dsp:cNvSpPr/>
      </dsp:nvSpPr>
      <dsp:spPr>
        <a:xfrm>
          <a:off x="0" y="1706"/>
          <a:ext cx="6151562" cy="7273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FB618C-8670-4A89-B78A-3FF9F3DBA6AA}">
      <dsp:nvSpPr>
        <dsp:cNvPr id="0" name=""/>
        <dsp:cNvSpPr/>
      </dsp:nvSpPr>
      <dsp:spPr>
        <a:xfrm>
          <a:off x="220029" y="165365"/>
          <a:ext cx="400053" cy="4000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623DEF-A72A-4636-8DE8-66224CBF182F}">
      <dsp:nvSpPr>
        <dsp:cNvPr id="0" name=""/>
        <dsp:cNvSpPr/>
      </dsp:nvSpPr>
      <dsp:spPr>
        <a:xfrm>
          <a:off x="840112" y="1706"/>
          <a:ext cx="5311450" cy="7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80" tIns="76980" rIns="76980" bIns="76980" numCol="1" spcCol="1270" anchor="ctr" anchorCtr="0">
          <a:noAutofit/>
        </a:bodyPr>
        <a:lstStyle/>
        <a:p>
          <a:pPr marL="0" lvl="0" indent="0" algn="l" defTabSz="755650">
            <a:lnSpc>
              <a:spcPct val="100000"/>
            </a:lnSpc>
            <a:spcBef>
              <a:spcPct val="0"/>
            </a:spcBef>
            <a:spcAft>
              <a:spcPct val="35000"/>
            </a:spcAft>
            <a:buNone/>
          </a:pPr>
          <a:r>
            <a:rPr lang="en-US" sz="1700" kern="1200"/>
            <a:t>Data describing other data (in our case, digital objects)</a:t>
          </a:r>
        </a:p>
      </dsp:txBody>
      <dsp:txXfrm>
        <a:off x="840112" y="1706"/>
        <a:ext cx="5311450" cy="727370"/>
      </dsp:txXfrm>
    </dsp:sp>
    <dsp:sp modelId="{51CCD0EE-4CC5-4573-9EF8-4ABCA954EF75}">
      <dsp:nvSpPr>
        <dsp:cNvPr id="0" name=""/>
        <dsp:cNvSpPr/>
      </dsp:nvSpPr>
      <dsp:spPr>
        <a:xfrm>
          <a:off x="0" y="910920"/>
          <a:ext cx="6151562" cy="7273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996A7C-A334-4E2C-A39D-1540C94FC4FD}">
      <dsp:nvSpPr>
        <dsp:cNvPr id="0" name=""/>
        <dsp:cNvSpPr/>
      </dsp:nvSpPr>
      <dsp:spPr>
        <a:xfrm>
          <a:off x="220029" y="1074578"/>
          <a:ext cx="400053" cy="400053"/>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6313CE-C4F7-44DF-9192-043108C57736}">
      <dsp:nvSpPr>
        <dsp:cNvPr id="0" name=""/>
        <dsp:cNvSpPr/>
      </dsp:nvSpPr>
      <dsp:spPr>
        <a:xfrm>
          <a:off x="840112" y="910920"/>
          <a:ext cx="5311450" cy="7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80" tIns="76980" rIns="76980" bIns="76980" numCol="1" spcCol="1270" anchor="ctr" anchorCtr="0">
          <a:noAutofit/>
        </a:bodyPr>
        <a:lstStyle/>
        <a:p>
          <a:pPr marL="0" lvl="0" indent="0" algn="l" defTabSz="755650">
            <a:lnSpc>
              <a:spcPct val="100000"/>
            </a:lnSpc>
            <a:spcBef>
              <a:spcPct val="0"/>
            </a:spcBef>
            <a:spcAft>
              <a:spcPct val="35000"/>
            </a:spcAft>
            <a:buNone/>
          </a:pPr>
          <a:r>
            <a:rPr lang="en-US" sz="1700" b="0" i="0" kern="1200" dirty="0"/>
            <a:t>The simplest definition of metadata is " structured data about data."</a:t>
          </a:r>
          <a:endParaRPr lang="en-US" sz="1700" kern="1200" dirty="0"/>
        </a:p>
      </dsp:txBody>
      <dsp:txXfrm>
        <a:off x="840112" y="910920"/>
        <a:ext cx="5311450" cy="727370"/>
      </dsp:txXfrm>
    </dsp:sp>
    <dsp:sp modelId="{9583A518-C37E-42EB-B580-FAA7C571CF60}">
      <dsp:nvSpPr>
        <dsp:cNvPr id="0" name=""/>
        <dsp:cNvSpPr/>
      </dsp:nvSpPr>
      <dsp:spPr>
        <a:xfrm>
          <a:off x="0" y="1820133"/>
          <a:ext cx="6151562" cy="7273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E61A9-E270-46F4-903F-1199A0C4EB0F}">
      <dsp:nvSpPr>
        <dsp:cNvPr id="0" name=""/>
        <dsp:cNvSpPr/>
      </dsp:nvSpPr>
      <dsp:spPr>
        <a:xfrm>
          <a:off x="220029" y="1983791"/>
          <a:ext cx="400053" cy="4000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EE6C1A-138B-49C2-89B1-15B71AF3723D}">
      <dsp:nvSpPr>
        <dsp:cNvPr id="0" name=""/>
        <dsp:cNvSpPr/>
      </dsp:nvSpPr>
      <dsp:spPr>
        <a:xfrm>
          <a:off x="840112" y="1820133"/>
          <a:ext cx="5311450" cy="7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80" tIns="76980" rIns="76980" bIns="76980" numCol="1" spcCol="1270" anchor="ctr" anchorCtr="0">
          <a:noAutofit/>
        </a:bodyPr>
        <a:lstStyle/>
        <a:p>
          <a:pPr marL="0" lvl="0" indent="0" algn="l" defTabSz="755650">
            <a:lnSpc>
              <a:spcPct val="100000"/>
            </a:lnSpc>
            <a:spcBef>
              <a:spcPct val="0"/>
            </a:spcBef>
            <a:spcAft>
              <a:spcPct val="35000"/>
            </a:spcAft>
            <a:buNone/>
          </a:pPr>
          <a:r>
            <a:rPr lang="en-US" sz="1700" kern="1200"/>
            <a:t>Using standards like Dublin Core enables easy translation across websites and languages</a:t>
          </a:r>
        </a:p>
      </dsp:txBody>
      <dsp:txXfrm>
        <a:off x="840112" y="1820133"/>
        <a:ext cx="5311450" cy="727370"/>
      </dsp:txXfrm>
    </dsp:sp>
    <dsp:sp modelId="{EA3EFBBD-E29C-495D-A04A-1B684BEA69E7}">
      <dsp:nvSpPr>
        <dsp:cNvPr id="0" name=""/>
        <dsp:cNvSpPr/>
      </dsp:nvSpPr>
      <dsp:spPr>
        <a:xfrm>
          <a:off x="0" y="2729346"/>
          <a:ext cx="6151562" cy="7273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B52B75-9A04-412A-ACEC-67C320875AA6}">
      <dsp:nvSpPr>
        <dsp:cNvPr id="0" name=""/>
        <dsp:cNvSpPr/>
      </dsp:nvSpPr>
      <dsp:spPr>
        <a:xfrm>
          <a:off x="220029" y="2893004"/>
          <a:ext cx="400053" cy="4000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79E736-EA14-4050-8617-DE968152BAA4}">
      <dsp:nvSpPr>
        <dsp:cNvPr id="0" name=""/>
        <dsp:cNvSpPr/>
      </dsp:nvSpPr>
      <dsp:spPr>
        <a:xfrm>
          <a:off x="840112" y="2729346"/>
          <a:ext cx="5311450" cy="7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80" tIns="76980" rIns="76980" bIns="76980" numCol="1" spcCol="1270" anchor="ctr" anchorCtr="0">
          <a:noAutofit/>
        </a:bodyPr>
        <a:lstStyle/>
        <a:p>
          <a:pPr marL="0" lvl="0" indent="0" algn="l" defTabSz="755650">
            <a:lnSpc>
              <a:spcPct val="100000"/>
            </a:lnSpc>
            <a:spcBef>
              <a:spcPct val="0"/>
            </a:spcBef>
            <a:spcAft>
              <a:spcPct val="35000"/>
            </a:spcAft>
            <a:buNone/>
          </a:pPr>
          <a:r>
            <a:rPr lang="en-US" sz="1700" kern="1200"/>
            <a:t>Describing the object thoroughly helps us understand what it is when it’s separated from its context</a:t>
          </a:r>
        </a:p>
      </dsp:txBody>
      <dsp:txXfrm>
        <a:off x="840112" y="2729346"/>
        <a:ext cx="5311450" cy="727370"/>
      </dsp:txXfrm>
    </dsp:sp>
    <dsp:sp modelId="{85409A17-3DC5-4F4E-8A70-1FBCA2815D65}">
      <dsp:nvSpPr>
        <dsp:cNvPr id="0" name=""/>
        <dsp:cNvSpPr/>
      </dsp:nvSpPr>
      <dsp:spPr>
        <a:xfrm>
          <a:off x="0" y="3638559"/>
          <a:ext cx="6151562" cy="7273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D4260A-00A5-43E3-B7AF-D4ADA4480E4E}">
      <dsp:nvSpPr>
        <dsp:cNvPr id="0" name=""/>
        <dsp:cNvSpPr/>
      </dsp:nvSpPr>
      <dsp:spPr>
        <a:xfrm>
          <a:off x="220029" y="3802217"/>
          <a:ext cx="400053" cy="4000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64C74C-385A-4A24-8906-AA850B2005CA}">
      <dsp:nvSpPr>
        <dsp:cNvPr id="0" name=""/>
        <dsp:cNvSpPr/>
      </dsp:nvSpPr>
      <dsp:spPr>
        <a:xfrm>
          <a:off x="840112" y="3638559"/>
          <a:ext cx="5311450" cy="7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80" tIns="76980" rIns="76980" bIns="76980" numCol="1" spcCol="1270" anchor="ctr" anchorCtr="0">
          <a:noAutofit/>
        </a:bodyPr>
        <a:lstStyle/>
        <a:p>
          <a:pPr marL="0" lvl="0" indent="0" algn="l" defTabSz="755650">
            <a:lnSpc>
              <a:spcPct val="100000"/>
            </a:lnSpc>
            <a:spcBef>
              <a:spcPct val="0"/>
            </a:spcBef>
            <a:spcAft>
              <a:spcPct val="35000"/>
            </a:spcAft>
            <a:buNone/>
          </a:pPr>
          <a:r>
            <a:rPr lang="en-US" sz="1700" kern="1200"/>
            <a:t>Metadata enables searching within and outside of the site</a:t>
          </a:r>
        </a:p>
      </dsp:txBody>
      <dsp:txXfrm>
        <a:off x="840112" y="3638559"/>
        <a:ext cx="5311450" cy="727370"/>
      </dsp:txXfrm>
    </dsp:sp>
    <dsp:sp modelId="{277B3E80-526C-4DB0-ACEB-375D67E805FB}">
      <dsp:nvSpPr>
        <dsp:cNvPr id="0" name=""/>
        <dsp:cNvSpPr/>
      </dsp:nvSpPr>
      <dsp:spPr>
        <a:xfrm>
          <a:off x="0" y="4547772"/>
          <a:ext cx="6151562" cy="7273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C44D21-4685-4DD7-89A3-697CA77B1738}">
      <dsp:nvSpPr>
        <dsp:cNvPr id="0" name=""/>
        <dsp:cNvSpPr/>
      </dsp:nvSpPr>
      <dsp:spPr>
        <a:xfrm>
          <a:off x="220029" y="4711430"/>
          <a:ext cx="400053" cy="4000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9E6E24-0563-4592-A445-8B7F92E7F882}">
      <dsp:nvSpPr>
        <dsp:cNvPr id="0" name=""/>
        <dsp:cNvSpPr/>
      </dsp:nvSpPr>
      <dsp:spPr>
        <a:xfrm>
          <a:off x="840112" y="4547772"/>
          <a:ext cx="5311450" cy="727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80" tIns="76980" rIns="76980" bIns="76980" numCol="1" spcCol="1270" anchor="ctr" anchorCtr="0">
          <a:noAutofit/>
        </a:bodyPr>
        <a:lstStyle/>
        <a:p>
          <a:pPr marL="0" lvl="0" indent="0" algn="l" defTabSz="755650">
            <a:lnSpc>
              <a:spcPct val="100000"/>
            </a:lnSpc>
            <a:spcBef>
              <a:spcPct val="0"/>
            </a:spcBef>
            <a:spcAft>
              <a:spcPct val="35000"/>
            </a:spcAft>
            <a:buNone/>
          </a:pPr>
          <a:r>
            <a:rPr lang="en-US" sz="1700" kern="1200"/>
            <a:t>Encouraging you to take the time to create good metadata teaches them to be responsible stewards of digital content</a:t>
          </a:r>
        </a:p>
      </dsp:txBody>
      <dsp:txXfrm>
        <a:off x="840112" y="4547772"/>
        <a:ext cx="5311450" cy="727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3550A-5C9D-42DB-8A73-7AAA422D9797}">
      <dsp:nvSpPr>
        <dsp:cNvPr id="0" name=""/>
        <dsp:cNvSpPr/>
      </dsp:nvSpPr>
      <dsp:spPr>
        <a:xfrm>
          <a:off x="0" y="504070"/>
          <a:ext cx="10261599" cy="93059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BAFC23-752A-4BF1-BCFC-3098A3CC3FA1}">
      <dsp:nvSpPr>
        <dsp:cNvPr id="0" name=""/>
        <dsp:cNvSpPr/>
      </dsp:nvSpPr>
      <dsp:spPr>
        <a:xfrm>
          <a:off x="281504" y="713454"/>
          <a:ext cx="511825" cy="511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23BB33-F4F3-4DD6-A025-3C1C20E1E67A}">
      <dsp:nvSpPr>
        <dsp:cNvPr id="0" name=""/>
        <dsp:cNvSpPr/>
      </dsp:nvSpPr>
      <dsp:spPr>
        <a:xfrm>
          <a:off x="1074834" y="504070"/>
          <a:ext cx="9186765" cy="930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88" tIns="98488" rIns="98488" bIns="98488" numCol="1" spcCol="1270" anchor="ctr" anchorCtr="0">
          <a:noAutofit/>
        </a:bodyPr>
        <a:lstStyle/>
        <a:p>
          <a:pPr marL="0" lvl="0" indent="0" algn="l" defTabSz="711200">
            <a:lnSpc>
              <a:spcPct val="100000"/>
            </a:lnSpc>
            <a:spcBef>
              <a:spcPct val="0"/>
            </a:spcBef>
            <a:spcAft>
              <a:spcPct val="35000"/>
            </a:spcAft>
            <a:buNone/>
          </a:pPr>
          <a:r>
            <a:rPr lang="en-US" sz="1600" b="0" i="0" kern="1200"/>
            <a:t>The </a:t>
          </a:r>
          <a:r>
            <a:rPr lang="en-US" sz="1600" b="0" i="0" kern="1200">
              <a:hlinkClick xmlns:r="http://schemas.openxmlformats.org/officeDocument/2006/relationships" r:id="rId3"/>
            </a:rPr>
            <a:t>Dublin Core Metadata Element Set</a:t>
          </a:r>
          <a:r>
            <a:rPr lang="en-US" sz="1600" b="0" i="0" kern="1200"/>
            <a:t> is a set of 15 descriptive semantic definitions. It represents a core set of elements likely to be useful across a broad range of vertical industries and disciplines of study.</a:t>
          </a:r>
          <a:endParaRPr lang="en-US" sz="1600" kern="1200"/>
        </a:p>
      </dsp:txBody>
      <dsp:txXfrm>
        <a:off x="1074834" y="504070"/>
        <a:ext cx="9186765" cy="930592"/>
      </dsp:txXfrm>
    </dsp:sp>
    <dsp:sp modelId="{94BD1112-42C9-4608-B292-320201D82E62}">
      <dsp:nvSpPr>
        <dsp:cNvPr id="0" name=""/>
        <dsp:cNvSpPr/>
      </dsp:nvSpPr>
      <dsp:spPr>
        <a:xfrm>
          <a:off x="0" y="1667311"/>
          <a:ext cx="10261599" cy="930592"/>
        </a:xfrm>
        <a:prstGeom prst="roundRect">
          <a:avLst>
            <a:gd name="adj" fmla="val 10000"/>
          </a:avLst>
        </a:prstGeom>
        <a:solidFill>
          <a:schemeClr val="accent5">
            <a:hueOff val="-239873"/>
            <a:satOff val="-8897"/>
            <a:lumOff val="14117"/>
            <a:alphaOff val="0"/>
          </a:schemeClr>
        </a:solidFill>
        <a:ln>
          <a:noFill/>
        </a:ln>
        <a:effectLst/>
      </dsp:spPr>
      <dsp:style>
        <a:lnRef idx="0">
          <a:scrgbClr r="0" g="0" b="0"/>
        </a:lnRef>
        <a:fillRef idx="1">
          <a:scrgbClr r="0" g="0" b="0"/>
        </a:fillRef>
        <a:effectRef idx="0">
          <a:scrgbClr r="0" g="0" b="0"/>
        </a:effectRef>
        <a:fontRef idx="minor"/>
      </dsp:style>
    </dsp:sp>
    <dsp:sp modelId="{98053BF2-14B2-4307-A450-832580A13CB4}">
      <dsp:nvSpPr>
        <dsp:cNvPr id="0" name=""/>
        <dsp:cNvSpPr/>
      </dsp:nvSpPr>
      <dsp:spPr>
        <a:xfrm>
          <a:off x="281504" y="1876694"/>
          <a:ext cx="511825" cy="51182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632174-3760-4C50-8094-58251C185FFC}">
      <dsp:nvSpPr>
        <dsp:cNvPr id="0" name=""/>
        <dsp:cNvSpPr/>
      </dsp:nvSpPr>
      <dsp:spPr>
        <a:xfrm>
          <a:off x="1074834" y="1667311"/>
          <a:ext cx="9186765" cy="930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88" tIns="98488" rIns="98488" bIns="98488" numCol="1" spcCol="1270" anchor="ctr" anchorCtr="0">
          <a:noAutofit/>
        </a:bodyPr>
        <a:lstStyle/>
        <a:p>
          <a:pPr marL="0" lvl="0" indent="0" algn="l" defTabSz="711200">
            <a:lnSpc>
              <a:spcPct val="100000"/>
            </a:lnSpc>
            <a:spcBef>
              <a:spcPct val="0"/>
            </a:spcBef>
            <a:spcAft>
              <a:spcPct val="35000"/>
            </a:spcAft>
            <a:buNone/>
          </a:pPr>
          <a:r>
            <a:rPr lang="en-US" sz="1600" b="0" i="0" kern="1200"/>
            <a:t>The Dublin Core Metadata Element Set was created to provide a core set of elements that could be shared across disciplines or within any type of organization needing to organize and classify information.</a:t>
          </a:r>
          <a:endParaRPr lang="en-US" sz="1600" kern="1200"/>
        </a:p>
      </dsp:txBody>
      <dsp:txXfrm>
        <a:off x="1074834" y="1667311"/>
        <a:ext cx="9186765" cy="930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176CB-E793-4CA7-B6A0-0B8C5FB661F5}">
      <dsp:nvSpPr>
        <dsp:cNvPr id="0" name=""/>
        <dsp:cNvSpPr/>
      </dsp:nvSpPr>
      <dsp:spPr>
        <a:xfrm>
          <a:off x="0" y="2649"/>
          <a:ext cx="476483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C3F2553-7264-4EB3-BD65-8BA0F58A632D}">
      <dsp:nvSpPr>
        <dsp:cNvPr id="0" name=""/>
        <dsp:cNvSpPr/>
      </dsp:nvSpPr>
      <dsp:spPr>
        <a:xfrm>
          <a:off x="0" y="2649"/>
          <a:ext cx="4764832" cy="903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Select a domain location for your </a:t>
          </a:r>
          <a:r>
            <a:rPr lang="en-US" sz="1200" kern="1200" dirty="0" err="1"/>
            <a:t>Omeka</a:t>
          </a:r>
          <a:r>
            <a:rPr lang="en-US" sz="1200" kern="1200" dirty="0"/>
            <a:t> install. It will be a subdomain of your main site. (janedoe.com/</a:t>
          </a:r>
          <a:r>
            <a:rPr lang="en-US" sz="1200" kern="1200" dirty="0" err="1"/>
            <a:t>omeka</a:t>
          </a:r>
          <a:r>
            <a:rPr lang="en-US" sz="1200" kern="1200" dirty="0"/>
            <a:t>). </a:t>
          </a:r>
          <a:r>
            <a:rPr lang="en-US" sz="1200" b="1" kern="1200" dirty="0"/>
            <a:t>You need to change the directory</a:t>
          </a:r>
          <a:r>
            <a:rPr lang="en-US" sz="1200" kern="1200" dirty="0"/>
            <a:t>.</a:t>
          </a:r>
        </a:p>
      </dsp:txBody>
      <dsp:txXfrm>
        <a:off x="0" y="2649"/>
        <a:ext cx="4764832" cy="903393"/>
      </dsp:txXfrm>
    </dsp:sp>
    <dsp:sp modelId="{59BB3BBF-BFC8-47A7-9582-C78A2CA0DF24}">
      <dsp:nvSpPr>
        <dsp:cNvPr id="0" name=""/>
        <dsp:cNvSpPr/>
      </dsp:nvSpPr>
      <dsp:spPr>
        <a:xfrm>
          <a:off x="0" y="906042"/>
          <a:ext cx="476483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ACAE834-1238-495F-ABEB-7055ED992AD3}">
      <dsp:nvSpPr>
        <dsp:cNvPr id="0" name=""/>
        <dsp:cNvSpPr/>
      </dsp:nvSpPr>
      <dsp:spPr>
        <a:xfrm>
          <a:off x="0" y="906042"/>
          <a:ext cx="4764832" cy="903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You will want to use the recommended version of </a:t>
          </a:r>
          <a:r>
            <a:rPr lang="en-US" sz="1200" kern="1200" dirty="0" err="1"/>
            <a:t>Omeka</a:t>
          </a:r>
          <a:r>
            <a:rPr lang="en-US" sz="1200" kern="1200" dirty="0"/>
            <a:t>, and whichever language you are most comfortable with.</a:t>
          </a:r>
        </a:p>
      </dsp:txBody>
      <dsp:txXfrm>
        <a:off x="0" y="906042"/>
        <a:ext cx="4764832" cy="903393"/>
      </dsp:txXfrm>
    </dsp:sp>
    <dsp:sp modelId="{133D5BD7-EDD5-4400-9C7E-EC7FB914A3F8}">
      <dsp:nvSpPr>
        <dsp:cNvPr id="0" name=""/>
        <dsp:cNvSpPr/>
      </dsp:nvSpPr>
      <dsp:spPr>
        <a:xfrm>
          <a:off x="0" y="1809436"/>
          <a:ext cx="476483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DBE202B-CF0A-4783-A513-A53D5514A228}">
      <dsp:nvSpPr>
        <dsp:cNvPr id="0" name=""/>
        <dsp:cNvSpPr/>
      </dsp:nvSpPr>
      <dsp:spPr>
        <a:xfrm>
          <a:off x="0" y="1809436"/>
          <a:ext cx="4764832" cy="903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Read and accept the license agreement, and consider whether you want updates to occur automatically or if you want to manually update your install. You will want to keep the pre-selected option that creates a backup and automatically restores the backup if the update fails.</a:t>
          </a:r>
        </a:p>
      </dsp:txBody>
      <dsp:txXfrm>
        <a:off x="0" y="1809436"/>
        <a:ext cx="4764832" cy="903393"/>
      </dsp:txXfrm>
    </dsp:sp>
    <dsp:sp modelId="{DBD04686-D1E4-4F11-8145-0B59B89C0628}">
      <dsp:nvSpPr>
        <dsp:cNvPr id="0" name=""/>
        <dsp:cNvSpPr/>
      </dsp:nvSpPr>
      <dsp:spPr>
        <a:xfrm>
          <a:off x="0" y="2712829"/>
          <a:ext cx="476483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4C3104B-88DC-4698-9ABC-1987E1BCEBFD}">
      <dsp:nvSpPr>
        <dsp:cNvPr id="0" name=""/>
        <dsp:cNvSpPr/>
      </dsp:nvSpPr>
      <dsp:spPr>
        <a:xfrm>
          <a:off x="0" y="2712829"/>
          <a:ext cx="4764832" cy="903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Create a username and password for your Omeka install. Do not keep the automatically populated username and passwords, because you will not remember them. Choose a name for your Omeka install.</a:t>
          </a:r>
        </a:p>
      </dsp:txBody>
      <dsp:txXfrm>
        <a:off x="0" y="2712829"/>
        <a:ext cx="4764832" cy="903393"/>
      </dsp:txXfrm>
    </dsp:sp>
    <dsp:sp modelId="{C1396969-485E-4661-B4C6-BE764A08DF83}">
      <dsp:nvSpPr>
        <dsp:cNvPr id="0" name=""/>
        <dsp:cNvSpPr/>
      </dsp:nvSpPr>
      <dsp:spPr>
        <a:xfrm>
          <a:off x="0" y="3616222"/>
          <a:ext cx="476483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5A7AD5A-2A72-4445-B757-7643A5780A51}">
      <dsp:nvSpPr>
        <dsp:cNvPr id="0" name=""/>
        <dsp:cNvSpPr/>
      </dsp:nvSpPr>
      <dsp:spPr>
        <a:xfrm>
          <a:off x="0" y="3616222"/>
          <a:ext cx="4764832" cy="903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Decide whether you want to manage advanced settings yourself,  or have Reclaim do it for you.</a:t>
          </a:r>
        </a:p>
      </dsp:txBody>
      <dsp:txXfrm>
        <a:off x="0" y="3616222"/>
        <a:ext cx="4764832" cy="903393"/>
      </dsp:txXfrm>
    </dsp:sp>
    <dsp:sp modelId="{9CBDF8AC-B009-4761-8F08-06FFC33EA428}">
      <dsp:nvSpPr>
        <dsp:cNvPr id="0" name=""/>
        <dsp:cNvSpPr/>
      </dsp:nvSpPr>
      <dsp:spPr>
        <a:xfrm>
          <a:off x="0" y="4519616"/>
          <a:ext cx="476483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1A2084C-87DE-45BE-9639-6F81A888CCC2}">
      <dsp:nvSpPr>
        <dsp:cNvPr id="0" name=""/>
        <dsp:cNvSpPr/>
      </dsp:nvSpPr>
      <dsp:spPr>
        <a:xfrm>
          <a:off x="0" y="4519616"/>
          <a:ext cx="4764832" cy="903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Click install. The automated installer will start and prepare your site.</a:t>
          </a:r>
        </a:p>
      </dsp:txBody>
      <dsp:txXfrm>
        <a:off x="0" y="4519616"/>
        <a:ext cx="4764832" cy="903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4E221-D527-45F1-9FBA-89CF90686EBE}">
      <dsp:nvSpPr>
        <dsp:cNvPr id="0" name=""/>
        <dsp:cNvSpPr/>
      </dsp:nvSpPr>
      <dsp:spPr>
        <a:xfrm>
          <a:off x="437006" y="46914"/>
          <a:ext cx="1242801" cy="124280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39FA2-DAD5-423E-968A-E04BF6C66000}">
      <dsp:nvSpPr>
        <dsp:cNvPr id="0" name=""/>
        <dsp:cNvSpPr/>
      </dsp:nvSpPr>
      <dsp:spPr>
        <a:xfrm>
          <a:off x="697995" y="307902"/>
          <a:ext cx="720824" cy="7208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FD6184-0520-4835-A622-D0585D269324}">
      <dsp:nvSpPr>
        <dsp:cNvPr id="0" name=""/>
        <dsp:cNvSpPr/>
      </dsp:nvSpPr>
      <dsp:spPr>
        <a:xfrm>
          <a:off x="1946122" y="46914"/>
          <a:ext cx="2929459" cy="124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b="0" i="0" kern="1200"/>
            <a:t>Everything is organized into </a:t>
          </a:r>
          <a:r>
            <a:rPr lang="en-US" sz="1500" b="1" i="1" kern="1200"/>
            <a:t>collections</a:t>
          </a:r>
          <a:r>
            <a:rPr lang="en-US" sz="1500" b="0" i="0" kern="1200"/>
            <a:t>. Collections are composed of related </a:t>
          </a:r>
          <a:r>
            <a:rPr lang="en-US" sz="1500" b="1" i="1" kern="1200"/>
            <a:t>items</a:t>
          </a:r>
          <a:r>
            <a:rPr lang="en-US" sz="1500" b="0" i="0" kern="1200"/>
            <a:t>. Collections/items hierarchy is the base organization. Collections have their own descriptive metadata.</a:t>
          </a:r>
          <a:endParaRPr lang="en-US" sz="1500" kern="1200"/>
        </a:p>
      </dsp:txBody>
      <dsp:txXfrm>
        <a:off x="1946122" y="46914"/>
        <a:ext cx="2929459" cy="1242801"/>
      </dsp:txXfrm>
    </dsp:sp>
    <dsp:sp modelId="{4487C320-F862-4F33-B14E-32B51D003FDE}">
      <dsp:nvSpPr>
        <dsp:cNvPr id="0" name=""/>
        <dsp:cNvSpPr/>
      </dsp:nvSpPr>
      <dsp:spPr>
        <a:xfrm>
          <a:off x="5386018" y="46914"/>
          <a:ext cx="1242801" cy="124280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5C748-8CAE-437C-B1EF-DEB5A1DD328E}">
      <dsp:nvSpPr>
        <dsp:cNvPr id="0" name=""/>
        <dsp:cNvSpPr/>
      </dsp:nvSpPr>
      <dsp:spPr>
        <a:xfrm>
          <a:off x="5647006" y="307902"/>
          <a:ext cx="720824" cy="7208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D2A579-C1D4-4BC0-AC6A-1F5C15386E57}">
      <dsp:nvSpPr>
        <dsp:cNvPr id="0" name=""/>
        <dsp:cNvSpPr/>
      </dsp:nvSpPr>
      <dsp:spPr>
        <a:xfrm>
          <a:off x="6895133" y="46914"/>
          <a:ext cx="2929459" cy="124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b="1" i="1" kern="1200"/>
            <a:t>Exhibits</a:t>
          </a:r>
          <a:r>
            <a:rPr lang="en-US" sz="1500" b="0" i="0" kern="1200"/>
            <a:t> are a way for you to showcase or contextualize items and pair them with text, timelines, etc. to tell a particular story. </a:t>
          </a:r>
          <a:endParaRPr lang="en-US" sz="1500" kern="1200"/>
        </a:p>
      </dsp:txBody>
      <dsp:txXfrm>
        <a:off x="6895133" y="46914"/>
        <a:ext cx="2929459" cy="1242801"/>
      </dsp:txXfrm>
    </dsp:sp>
    <dsp:sp modelId="{CD2862D4-E23D-41A3-A6F2-8409EC6CE73D}">
      <dsp:nvSpPr>
        <dsp:cNvPr id="0" name=""/>
        <dsp:cNvSpPr/>
      </dsp:nvSpPr>
      <dsp:spPr>
        <a:xfrm>
          <a:off x="437006" y="1818032"/>
          <a:ext cx="1242801" cy="124280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43044F-6248-4992-97DD-145C9427D7E9}">
      <dsp:nvSpPr>
        <dsp:cNvPr id="0" name=""/>
        <dsp:cNvSpPr/>
      </dsp:nvSpPr>
      <dsp:spPr>
        <a:xfrm>
          <a:off x="697995" y="2079020"/>
          <a:ext cx="720824" cy="7208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5F7309-5376-4E71-BA73-72051BB236AD}">
      <dsp:nvSpPr>
        <dsp:cNvPr id="0" name=""/>
        <dsp:cNvSpPr/>
      </dsp:nvSpPr>
      <dsp:spPr>
        <a:xfrm>
          <a:off x="1946122" y="1818032"/>
          <a:ext cx="2929459" cy="124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b="1" i="1" kern="1200"/>
            <a:t>Tags</a:t>
          </a:r>
          <a:r>
            <a:rPr lang="en-US" sz="1500" b="1" i="0" kern="1200"/>
            <a:t>: </a:t>
          </a:r>
          <a:r>
            <a:rPr lang="en-US" sz="1500" b="0" i="0" kern="1200"/>
            <a:t>Omeka allows you to add tags to items and collections. You can then browse by tags or search them. This is one way of mapping your own organization onto your content.</a:t>
          </a:r>
          <a:endParaRPr lang="en-US" sz="1500" kern="1200"/>
        </a:p>
      </dsp:txBody>
      <dsp:txXfrm>
        <a:off x="1946122" y="1818032"/>
        <a:ext cx="2929459" cy="1242801"/>
      </dsp:txXfrm>
    </dsp:sp>
    <dsp:sp modelId="{59F4E245-3397-4E5E-B45B-620996B186C0}">
      <dsp:nvSpPr>
        <dsp:cNvPr id="0" name=""/>
        <dsp:cNvSpPr/>
      </dsp:nvSpPr>
      <dsp:spPr>
        <a:xfrm>
          <a:off x="5386018" y="1818032"/>
          <a:ext cx="1242801" cy="1242801"/>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9A0F9-DACC-48CA-AC9A-6867412CCD62}">
      <dsp:nvSpPr>
        <dsp:cNvPr id="0" name=""/>
        <dsp:cNvSpPr/>
      </dsp:nvSpPr>
      <dsp:spPr>
        <a:xfrm>
          <a:off x="5647006" y="2079020"/>
          <a:ext cx="720824" cy="7208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26E6C6-A6F3-43E0-BDB1-36F0BAACDA7F}">
      <dsp:nvSpPr>
        <dsp:cNvPr id="0" name=""/>
        <dsp:cNvSpPr/>
      </dsp:nvSpPr>
      <dsp:spPr>
        <a:xfrm>
          <a:off x="6895133" y="1818032"/>
          <a:ext cx="2929459" cy="1242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b="1" i="1" kern="1200"/>
            <a:t>Simple Pages: </a:t>
          </a:r>
          <a:r>
            <a:rPr lang="en-US" sz="1500" b="0" i="0" kern="1200"/>
            <a:t>Simple Pages allows you to create pages without digital objects (items).</a:t>
          </a:r>
          <a:endParaRPr lang="en-US" sz="1500" kern="1200"/>
        </a:p>
      </dsp:txBody>
      <dsp:txXfrm>
        <a:off x="6895133" y="1818032"/>
        <a:ext cx="2929459" cy="12428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16EE5-3A10-49E7-84B6-FD4CCF929BD0}">
      <dsp:nvSpPr>
        <dsp:cNvPr id="0" name=""/>
        <dsp:cNvSpPr/>
      </dsp:nvSpPr>
      <dsp:spPr>
        <a:xfrm>
          <a:off x="0" y="0"/>
          <a:ext cx="7729728"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F0F6A2E-2EE7-43B2-860D-9803958F9619}">
      <dsp:nvSpPr>
        <dsp:cNvPr id="0" name=""/>
        <dsp:cNvSpPr/>
      </dsp:nvSpPr>
      <dsp:spPr>
        <a:xfrm>
          <a:off x="0" y="0"/>
          <a:ext cx="7729728"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An item is the</a:t>
          </a:r>
          <a:r>
            <a:rPr lang="en-US" sz="2200" b="0" i="0" kern="1200"/>
            <a:t> basic unit of an Omeka site. </a:t>
          </a:r>
          <a:endParaRPr lang="en-US" sz="2200" kern="1200"/>
        </a:p>
      </dsp:txBody>
      <dsp:txXfrm>
        <a:off x="0" y="0"/>
        <a:ext cx="7729728" cy="775495"/>
      </dsp:txXfrm>
    </dsp:sp>
    <dsp:sp modelId="{46066D8F-DC94-4619-8B17-7AA58F861092}">
      <dsp:nvSpPr>
        <dsp:cNvPr id="0" name=""/>
        <dsp:cNvSpPr/>
      </dsp:nvSpPr>
      <dsp:spPr>
        <a:xfrm>
          <a:off x="0" y="775495"/>
          <a:ext cx="7729728"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5706D15-B319-498E-9253-93973838DC59}">
      <dsp:nvSpPr>
        <dsp:cNvPr id="0" name=""/>
        <dsp:cNvSpPr/>
      </dsp:nvSpPr>
      <dsp:spPr>
        <a:xfrm>
          <a:off x="0" y="775495"/>
          <a:ext cx="7729728"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An item can be anything: a photograph, a work of art, an oral history, a short film, a section of a book, etc. </a:t>
          </a:r>
          <a:endParaRPr lang="en-US" sz="2200" kern="1200"/>
        </a:p>
      </dsp:txBody>
      <dsp:txXfrm>
        <a:off x="0" y="775495"/>
        <a:ext cx="7729728" cy="775495"/>
      </dsp:txXfrm>
    </dsp:sp>
    <dsp:sp modelId="{02E565E0-2276-4A8D-ABD6-5779B6DBB1AA}">
      <dsp:nvSpPr>
        <dsp:cNvPr id="0" name=""/>
        <dsp:cNvSpPr/>
      </dsp:nvSpPr>
      <dsp:spPr>
        <a:xfrm>
          <a:off x="0" y="1550991"/>
          <a:ext cx="7729728"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767D3E0-E10D-489A-9EA1-2FDFA453144C}">
      <dsp:nvSpPr>
        <dsp:cNvPr id="0" name=""/>
        <dsp:cNvSpPr/>
      </dsp:nvSpPr>
      <dsp:spPr>
        <a:xfrm>
          <a:off x="0" y="1550991"/>
          <a:ext cx="7729728"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You’ll describe each item and upload the relevant file or files using Dublin Core and Metadata. </a:t>
          </a:r>
          <a:endParaRPr lang="en-US" sz="2200" kern="1200" dirty="0"/>
        </a:p>
      </dsp:txBody>
      <dsp:txXfrm>
        <a:off x="0" y="1550991"/>
        <a:ext cx="7729728" cy="775495"/>
      </dsp:txXfrm>
    </dsp:sp>
    <dsp:sp modelId="{5B16ABD1-606A-4CD5-A490-E366912EFD18}">
      <dsp:nvSpPr>
        <dsp:cNvPr id="0" name=""/>
        <dsp:cNvSpPr/>
      </dsp:nvSpPr>
      <dsp:spPr>
        <a:xfrm>
          <a:off x="0" y="2326487"/>
          <a:ext cx="7729728"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8FA8277-9148-45D2-8D43-AA52C097D88C}">
      <dsp:nvSpPr>
        <dsp:cNvPr id="0" name=""/>
        <dsp:cNvSpPr/>
      </dsp:nvSpPr>
      <dsp:spPr>
        <a:xfrm>
          <a:off x="0" y="2326487"/>
          <a:ext cx="7729728"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You’ll build your Omeka site by assembling items.</a:t>
          </a:r>
          <a:endParaRPr lang="en-US" sz="2200" kern="1200"/>
        </a:p>
      </dsp:txBody>
      <dsp:txXfrm>
        <a:off x="0" y="2326487"/>
        <a:ext cx="7729728" cy="7754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75545-DD78-4CC4-92EC-F37976C0630D}">
      <dsp:nvSpPr>
        <dsp:cNvPr id="0" name=""/>
        <dsp:cNvSpPr/>
      </dsp:nvSpPr>
      <dsp:spPr>
        <a:xfrm>
          <a:off x="0" y="746012"/>
          <a:ext cx="2173986" cy="13804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16E7E-868A-4BE8-B961-851183DC7D44}">
      <dsp:nvSpPr>
        <dsp:cNvPr id="0" name=""/>
        <dsp:cNvSpPr/>
      </dsp:nvSpPr>
      <dsp:spPr>
        <a:xfrm>
          <a:off x="241553" y="975489"/>
          <a:ext cx="2173986" cy="13804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The </a:t>
          </a:r>
          <a:r>
            <a:rPr lang="en-US" sz="1900" b="1" i="0" kern="1200"/>
            <a:t>Tags</a:t>
          </a:r>
          <a:r>
            <a:rPr lang="en-US" sz="1900" b="0" i="0" kern="1200"/>
            <a:t> tab allows you add keyword tags to your item.</a:t>
          </a:r>
          <a:endParaRPr lang="en-US" sz="1900" kern="1200"/>
        </a:p>
      </dsp:txBody>
      <dsp:txXfrm>
        <a:off x="281986" y="1015922"/>
        <a:ext cx="2093120" cy="1299615"/>
      </dsp:txXfrm>
    </dsp:sp>
    <dsp:sp modelId="{65E7BCE0-F8A8-4C8A-AE65-C03FBDE95305}">
      <dsp:nvSpPr>
        <dsp:cNvPr id="0" name=""/>
        <dsp:cNvSpPr/>
      </dsp:nvSpPr>
      <dsp:spPr>
        <a:xfrm>
          <a:off x="2657094" y="746012"/>
          <a:ext cx="2173986" cy="13804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29F7B2-901F-4311-A635-9A8071C64517}">
      <dsp:nvSpPr>
        <dsp:cNvPr id="0" name=""/>
        <dsp:cNvSpPr/>
      </dsp:nvSpPr>
      <dsp:spPr>
        <a:xfrm>
          <a:off x="2898648" y="975489"/>
          <a:ext cx="2173986" cy="13804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Here you can enter topic and subject tags to associate with the items. </a:t>
          </a:r>
          <a:endParaRPr lang="en-US" sz="1900" kern="1200"/>
        </a:p>
      </dsp:txBody>
      <dsp:txXfrm>
        <a:off x="2939081" y="1015922"/>
        <a:ext cx="2093120" cy="1299615"/>
      </dsp:txXfrm>
    </dsp:sp>
    <dsp:sp modelId="{10B1B9F5-C514-4862-AC0C-7456CBB55E3B}">
      <dsp:nvSpPr>
        <dsp:cNvPr id="0" name=""/>
        <dsp:cNvSpPr/>
      </dsp:nvSpPr>
      <dsp:spPr>
        <a:xfrm>
          <a:off x="5314188" y="746012"/>
          <a:ext cx="2173986" cy="13804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8B058-A297-4E5A-81A8-7CB3014B2330}">
      <dsp:nvSpPr>
        <dsp:cNvPr id="0" name=""/>
        <dsp:cNvSpPr/>
      </dsp:nvSpPr>
      <dsp:spPr>
        <a:xfrm>
          <a:off x="5555742" y="975489"/>
          <a:ext cx="2173986" cy="138048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After you type in your tags, click on "Add Tags" and then "Save Changes".</a:t>
          </a:r>
          <a:endParaRPr lang="en-US" sz="1900" kern="1200"/>
        </a:p>
      </dsp:txBody>
      <dsp:txXfrm>
        <a:off x="5596175" y="1015922"/>
        <a:ext cx="2093120" cy="12996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74C1D-653E-4BD5-B0B3-1CDD9B10C9A2}" type="datetimeFigureOut">
              <a:rPr lang="en-US" smtClean="0"/>
              <a:t>10/28/2021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77250-1436-48DF-9312-C54799458AB2}" type="slidenum">
              <a:rPr lang="en-US" smtClean="0"/>
              <a:t>‹#›</a:t>
            </a:fld>
            <a:endParaRPr lang="en-US"/>
          </a:p>
        </p:txBody>
      </p:sp>
    </p:spTree>
    <p:extLst>
      <p:ext uri="{BB962C8B-B14F-4D97-AF65-F5344CB8AC3E}">
        <p14:creationId xmlns:p14="http://schemas.microsoft.com/office/powerpoint/2010/main" val="1726376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Segoe UI" panose="020B0502040204020203" pitchFamily="34" charset="0"/>
              </a:rPr>
              <a:t>Omeka’s</a:t>
            </a:r>
            <a:r>
              <a:rPr lang="en-US" sz="1200" dirty="0">
                <a:effectLst/>
                <a:latin typeface="Segoe UI" panose="020B0502040204020203" pitchFamily="34" charset="0"/>
              </a:rPr>
              <a:t> organization is inflexible. Items are the base level. All content will be uploaded as items. Then items are assigned into thematic collections. Collections have their own metadata and you’ll need to give them a description, so it’s important that the items within a collection have something in common. Some kind of logical connection. Items can belong to only one collection. Exhibits exist a bit outside this hierarchy. You can think about them the way you’d think of museum exhibits. </a:t>
            </a:r>
            <a:endParaRPr lang="en-US" sz="12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5477250-1436-48DF-9312-C54799458AB2}" type="slidenum">
              <a:rPr lang="en-US" smtClean="0"/>
              <a:t>19</a:t>
            </a:fld>
            <a:endParaRPr lang="en-US"/>
          </a:p>
        </p:txBody>
      </p:sp>
    </p:spTree>
    <p:extLst>
      <p:ext uri="{BB962C8B-B14F-4D97-AF65-F5344CB8AC3E}">
        <p14:creationId xmlns:p14="http://schemas.microsoft.com/office/powerpoint/2010/main" val="44862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5477250-1436-48DF-9312-C54799458AB2}" type="slidenum">
              <a:rPr lang="en-US" smtClean="0"/>
              <a:t>20</a:t>
            </a:fld>
            <a:endParaRPr lang="en-US"/>
          </a:p>
        </p:txBody>
      </p:sp>
    </p:spTree>
    <p:extLst>
      <p:ext uri="{BB962C8B-B14F-4D97-AF65-F5344CB8AC3E}">
        <p14:creationId xmlns:p14="http://schemas.microsoft.com/office/powerpoint/2010/main" val="354352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This is where you enter all of your metadata. I do want to talk for a moment about how important this process is and to let you know that it takes time to describe your items and collections. There’s a structured way of describing things in </a:t>
            </a:r>
            <a:r>
              <a:rPr lang="en-US" sz="1800" b="0" i="0" u="none" strike="noStrike" dirty="0" err="1">
                <a:solidFill>
                  <a:srgbClr val="000000"/>
                </a:solidFill>
                <a:effectLst/>
                <a:latin typeface="Arial" panose="020B0604020202020204" pitchFamily="34" charset="0"/>
              </a:rPr>
              <a:t>Omeka</a:t>
            </a:r>
            <a:r>
              <a:rPr lang="en-US" sz="1800" b="0" i="0" u="none" strike="noStrike" dirty="0">
                <a:solidFill>
                  <a:srgbClr val="000000"/>
                </a:solidFill>
                <a:effectLst/>
                <a:latin typeface="Arial" panose="020B0604020202020204" pitchFamily="34" charset="0"/>
              </a:rPr>
              <a:t> and that structure isn’t terribly flexible. You’ll want to account for this when you’re thinking about whether this is the right tool for you and when you’re planning how much time this will take you and/or students working on the project. Tags aren’t metadata. </a:t>
            </a:r>
            <a:endParaRPr lang="en-US" dirty="0"/>
          </a:p>
        </p:txBody>
      </p:sp>
      <p:sp>
        <p:nvSpPr>
          <p:cNvPr id="4" name="Slide Number Placeholder 3"/>
          <p:cNvSpPr>
            <a:spLocks noGrp="1"/>
          </p:cNvSpPr>
          <p:nvPr>
            <p:ph type="sldNum" sz="quarter" idx="5"/>
          </p:nvPr>
        </p:nvSpPr>
        <p:spPr/>
        <p:txBody>
          <a:bodyPr/>
          <a:lstStyle/>
          <a:p>
            <a:fld id="{85477250-1436-48DF-9312-C54799458AB2}" type="slidenum">
              <a:rPr lang="en-US" smtClean="0"/>
              <a:t>23</a:t>
            </a:fld>
            <a:endParaRPr lang="en-US"/>
          </a:p>
        </p:txBody>
      </p:sp>
    </p:spTree>
    <p:extLst>
      <p:ext uri="{BB962C8B-B14F-4D97-AF65-F5344CB8AC3E}">
        <p14:creationId xmlns:p14="http://schemas.microsoft.com/office/powerpoint/2010/main" val="3062386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4F0E216-BA48-4F04-AC4F-645AA0DD6AC6}" type="datetimeFigureOut">
              <a:rPr lang="en-US" smtClean="0"/>
              <a:t>10/28/2021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5861953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98371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6501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F0E216-BA48-4F04-AC4F-645AA0DD6AC6}"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3777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4F0E216-BA48-4F04-AC4F-645AA0DD6AC6}"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0201231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4F0E216-BA48-4F04-AC4F-645AA0DD6AC6}" type="datetimeFigureOut">
              <a:rPr lang="en-US" smtClean="0"/>
              <a:t>10/28/2021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01223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4F0E216-BA48-4F04-AC4F-645AA0DD6AC6}" type="datetimeFigureOut">
              <a:rPr lang="en-US" smtClean="0"/>
              <a:pPr/>
              <a:t>10/28/2021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9607A7-8386-47DB-8578-DDEDD194E5D4}"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0450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F0E216-BA48-4F04-AC4F-645AA0DD6AC6}"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10445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0E216-BA48-4F04-AC4F-645AA0DD6AC6}" type="datetimeFigureOut">
              <a:rPr lang="en-US" smtClean="0"/>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818520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64F0E216-BA48-4F04-AC4F-645AA0DD6AC6}" type="datetimeFigureOut">
              <a:rPr lang="en-US" smtClean="0"/>
              <a:t>10/28/2021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11562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4F0E216-BA48-4F04-AC4F-645AA0DD6AC6}" type="datetimeFigureOut">
              <a:rPr lang="en-US" smtClean="0"/>
              <a:t>10/28/2021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17106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4F0E216-BA48-4F04-AC4F-645AA0DD6AC6}" type="datetimeFigureOut">
              <a:rPr lang="en-US" smtClean="0"/>
              <a:pPr/>
              <a:t>10/28/2021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401698154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meka.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archives.ubalt.edu/bsr/index.html" TargetMode="External"/><Relationship Id="rId13" Type="http://schemas.openxmlformats.org/officeDocument/2006/relationships/hyperlink" Target="https://baltimoreuprising2015.org/" TargetMode="External"/><Relationship Id="rId18" Type="http://schemas.openxmlformats.org/officeDocument/2006/relationships/hyperlink" Target="http://projects.umwhistory.org/cwh/" TargetMode="External"/><Relationship Id="rId3" Type="http://schemas.openxmlformats.org/officeDocument/2006/relationships/hyperlink" Target="http://911digitalarchive.org/staff" TargetMode="External"/><Relationship Id="rId7" Type="http://schemas.openxmlformats.org/officeDocument/2006/relationships/hyperlink" Target="https://informationwanted.org/" TargetMode="External"/><Relationship Id="rId12" Type="http://schemas.openxmlformats.org/officeDocument/2006/relationships/hyperlink" Target="http://braceroarchive.org/about" TargetMode="External"/><Relationship Id="rId17" Type="http://schemas.openxmlformats.org/officeDocument/2006/relationships/hyperlink" Target="http://projects.umwhistory.org/jmp/" TargetMode="External"/><Relationship Id="rId2" Type="http://schemas.openxmlformats.org/officeDocument/2006/relationships/hyperlink" Target="http://911digitalarchive.org/" TargetMode="External"/><Relationship Id="rId16" Type="http://schemas.openxmlformats.org/officeDocument/2006/relationships/hyperlink" Target="http://floodexplorer.org/" TargetMode="External"/><Relationship Id="rId1" Type="http://schemas.openxmlformats.org/officeDocument/2006/relationships/slideLayout" Target="../slideLayouts/slideLayout2.xml"/><Relationship Id="rId6" Type="http://schemas.openxmlformats.org/officeDocument/2006/relationships/hyperlink" Target="http://coloredconventions.org/" TargetMode="External"/><Relationship Id="rId11" Type="http://schemas.openxmlformats.org/officeDocument/2006/relationships/hyperlink" Target="http://braceroarchive.org/" TargetMode="External"/><Relationship Id="rId5" Type="http://schemas.openxmlformats.org/officeDocument/2006/relationships/hyperlink" Target="http://hurricanearchive.org/about" TargetMode="External"/><Relationship Id="rId15" Type="http://schemas.openxmlformats.org/officeDocument/2006/relationships/hyperlink" Target="https://goinnorth.org/" TargetMode="External"/><Relationship Id="rId10" Type="http://schemas.openxmlformats.org/officeDocument/2006/relationships/hyperlink" Target="http://mallhistory.org/Guide/introduction/project-team/" TargetMode="External"/><Relationship Id="rId4" Type="http://schemas.openxmlformats.org/officeDocument/2006/relationships/hyperlink" Target="http://hurricanearchive.org/" TargetMode="External"/><Relationship Id="rId9" Type="http://schemas.openxmlformats.org/officeDocument/2006/relationships/hyperlink" Target="http://mallhistory.org/" TargetMode="External"/><Relationship Id="rId14" Type="http://schemas.openxmlformats.org/officeDocument/2006/relationships/hyperlink" Target="http://www.quattrocentoitalia.artinterp.org/omek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ortal.reclaimhosting.com/clientarea.php" TargetMode="External"/><Relationship Id="rId2" Type="http://schemas.openxmlformats.org/officeDocument/2006/relationships/hyperlink" Target="https://reclaimhosting.com/" TargetMode="Externa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newsgrist.typepad.com/robertgoldwaterlibrary/2005/05/index.html" TargetMode="External"/><Relationship Id="rId3" Type="http://schemas.openxmlformats.org/officeDocument/2006/relationships/image" Target="../media/image27.jpg"/><Relationship Id="rId7"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blogs.getty.edu/iris/this-just-in-edouard-manet-spring/" TargetMode="External"/><Relationship Id="rId5" Type="http://schemas.openxmlformats.org/officeDocument/2006/relationships/image" Target="../media/image28.jpg"/><Relationship Id="rId4" Type="http://schemas.openxmlformats.org/officeDocument/2006/relationships/hyperlink" Target="https://blogs.getty.edu/iris/the-radical-artistic-vision-of-manets-spring/"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hyperlink" Target="http://slaveryarchive.georgetown.edu/" TargetMode="External"/><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gebeasley.org/390Fall21/resources/" TargetMode="External"/><Relationship Id="rId3" Type="http://schemas.openxmlformats.org/officeDocument/2006/relationships/hyperlink" Target="https://archive.org/index.php" TargetMode="External"/><Relationship Id="rId7" Type="http://schemas.openxmlformats.org/officeDocument/2006/relationships/hyperlink" Target="http://labs.bl.uk/Digital+Collections+-+Images" TargetMode="External"/><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 Id="rId6" Type="http://schemas.openxmlformats.org/officeDocument/2006/relationships/hyperlink" Target="http://hathitrust.org/" TargetMode="External"/><Relationship Id="rId5" Type="http://schemas.openxmlformats.org/officeDocument/2006/relationships/hyperlink" Target="http://digitalcollections.nypl.org/" TargetMode="External"/><Relationship Id="rId4" Type="http://schemas.openxmlformats.org/officeDocument/2006/relationships/hyperlink" Target="http://dp.la/" TargetMode="External"/><Relationship Id="rId9" Type="http://schemas.openxmlformats.org/officeDocument/2006/relationships/hyperlink" Target="https://gebeasley.org/390Fall21/resources-for-historian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dublincore.org/documents/dces/"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www.ietf.org/rfc/rfc2413.tx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gebeasley.org/390Fall21/week-10-building-an-archive/" TargetMode="Externa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hyperlink" Target="https://gebeasley.org/390Fall21/week-11-building-the-pieces-an-exhibit-omeka-part-2/"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ublincore.org/documents/usageguide/elements.shtml#creator" TargetMode="External"/><Relationship Id="rId2" Type="http://schemas.openxmlformats.org/officeDocument/2006/relationships/hyperlink" Target="http://dublincore.org/documents/usageguide/elements.shtml#title" TargetMode="External"/><Relationship Id="rId1" Type="http://schemas.openxmlformats.org/officeDocument/2006/relationships/slideLayout" Target="../slideLayouts/slideLayout4.xml"/><Relationship Id="rId6" Type="http://schemas.openxmlformats.org/officeDocument/2006/relationships/hyperlink" Target="http://dublincore.org/documents/usageguide/elements.shtml#publisher" TargetMode="External"/><Relationship Id="rId5" Type="http://schemas.openxmlformats.org/officeDocument/2006/relationships/hyperlink" Target="http://dublincore.org/documents/usageguide/elements.shtml#description" TargetMode="External"/><Relationship Id="rId4" Type="http://schemas.openxmlformats.org/officeDocument/2006/relationships/hyperlink" Target="http://dublincore.org/documents/usageguide/elements.shtml#subjec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dublincore.org/documents/usageguide/elements.shtml#date" TargetMode="External"/><Relationship Id="rId7" Type="http://schemas.openxmlformats.org/officeDocument/2006/relationships/hyperlink" Target="http://www.iana.org/assignments/media-types/media-types.xhtml" TargetMode="External"/><Relationship Id="rId2" Type="http://schemas.openxmlformats.org/officeDocument/2006/relationships/hyperlink" Target="http://dublincore.org/documents/usageguide/elements.shtml#contributor" TargetMode="External"/><Relationship Id="rId1" Type="http://schemas.openxmlformats.org/officeDocument/2006/relationships/slideLayout" Target="../slideLayouts/slideLayout4.xml"/><Relationship Id="rId6" Type="http://schemas.openxmlformats.org/officeDocument/2006/relationships/hyperlink" Target="http://dublincore.org/documents/usageguide/elements.shtml#format" TargetMode="External"/><Relationship Id="rId5" Type="http://schemas.openxmlformats.org/officeDocument/2006/relationships/hyperlink" Target="http://dublincore.org/documents/dcmi-type-vocabulary/#dcmitype-Collection" TargetMode="External"/><Relationship Id="rId4" Type="http://schemas.openxmlformats.org/officeDocument/2006/relationships/hyperlink" Target="http://dublincore.org/documents/usageguide/elements.shtml#typ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dublincore.org/documents/usageguide/elements.shtml#source" TargetMode="External"/><Relationship Id="rId2" Type="http://schemas.openxmlformats.org/officeDocument/2006/relationships/hyperlink" Target="http://dublincore.org/documents/usageguide/elements.shtml#identifier" TargetMode="External"/><Relationship Id="rId1" Type="http://schemas.openxmlformats.org/officeDocument/2006/relationships/slideLayout" Target="../slideLayouts/slideLayout4.xml"/><Relationship Id="rId6" Type="http://schemas.openxmlformats.org/officeDocument/2006/relationships/hyperlink" Target="http://paladini.github.io/dublin-core-basics/" TargetMode="External"/><Relationship Id="rId5" Type="http://schemas.openxmlformats.org/officeDocument/2006/relationships/hyperlink" Target="http://dublincore.org/documents/usageguide/elements.shtml#relation" TargetMode="External"/><Relationship Id="rId4" Type="http://schemas.openxmlformats.org/officeDocument/2006/relationships/hyperlink" Target="http://dublincore.org/documents/usageguide/elements.shtml#languag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dublincore.org/documents/usageguide/elements.shtml#rights" TargetMode="External"/><Relationship Id="rId2" Type="http://schemas.openxmlformats.org/officeDocument/2006/relationships/hyperlink" Target="http://dublincore.org/documents/usageguide/elements.shtml#coverage" TargetMode="External"/><Relationship Id="rId1" Type="http://schemas.openxmlformats.org/officeDocument/2006/relationships/slideLayout" Target="../slideLayouts/slideLayout4.xml"/><Relationship Id="rId5" Type="http://schemas.openxmlformats.org/officeDocument/2006/relationships/hyperlink" Target="http://en.wikipedia.org/wiki/Dublin_Core" TargetMode="External"/><Relationship Id="rId4" Type="http://schemas.openxmlformats.org/officeDocument/2006/relationships/hyperlink" Target="http://dublincore.org/documents/usageguide/elements.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CD568-E3AF-4F34-B247-2EB999D999DF}"/>
              </a:ext>
            </a:extLst>
          </p:cNvPr>
          <p:cNvSpPr>
            <a:spLocks noGrp="1"/>
          </p:cNvSpPr>
          <p:nvPr>
            <p:ph type="ctrTitle"/>
          </p:nvPr>
        </p:nvSpPr>
        <p:spPr>
          <a:xfrm>
            <a:off x="7464614" y="1783959"/>
            <a:ext cx="4087306" cy="2889114"/>
          </a:xfrm>
        </p:spPr>
        <p:txBody>
          <a:bodyPr anchor="b">
            <a:normAutofit/>
          </a:bodyPr>
          <a:lstStyle/>
          <a:p>
            <a:pPr algn="l"/>
            <a:r>
              <a:rPr lang="en-US" sz="5400"/>
              <a:t>Dublin Core &amp; Omeka</a:t>
            </a:r>
          </a:p>
        </p:txBody>
      </p:sp>
      <p:sp>
        <p:nvSpPr>
          <p:cNvPr id="3" name="Subtitle 2">
            <a:extLst>
              <a:ext uri="{FF2B5EF4-FFF2-40B4-BE49-F238E27FC236}">
                <a16:creationId xmlns:a16="http://schemas.microsoft.com/office/drawing/2014/main" id="{AE582B37-721E-4D21-AF9E-94241F1313A0}"/>
              </a:ext>
            </a:extLst>
          </p:cNvPr>
          <p:cNvSpPr>
            <a:spLocks noGrp="1"/>
          </p:cNvSpPr>
          <p:nvPr>
            <p:ph type="subTitle" idx="1"/>
          </p:nvPr>
        </p:nvSpPr>
        <p:spPr>
          <a:xfrm>
            <a:off x="7464612" y="4750893"/>
            <a:ext cx="4087305" cy="1147863"/>
          </a:xfrm>
        </p:spPr>
        <p:txBody>
          <a:bodyPr anchor="t">
            <a:normAutofit/>
          </a:bodyPr>
          <a:lstStyle/>
          <a:p>
            <a:pPr algn="l"/>
            <a:r>
              <a:rPr lang="en-US" sz="2000"/>
              <a:t>Metadata &amp; CMS</a:t>
            </a:r>
          </a:p>
        </p:txBody>
      </p:sp>
      <p:pic>
        <p:nvPicPr>
          <p:cNvPr id="29" name="Picture 3">
            <a:extLst>
              <a:ext uri="{FF2B5EF4-FFF2-40B4-BE49-F238E27FC236}">
                <a16:creationId xmlns:a16="http://schemas.microsoft.com/office/drawing/2014/main" id="{776F5161-29D2-4EE6-B029-D226573D00A2}"/>
              </a:ext>
            </a:extLst>
          </p:cNvPr>
          <p:cNvPicPr>
            <a:picLocks noChangeAspect="1"/>
          </p:cNvPicPr>
          <p:nvPr/>
        </p:nvPicPr>
        <p:blipFill rotWithShape="1">
          <a:blip r:embed="rId2"/>
          <a:srcRect t="36" r="-1" b="23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9197784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ACF075-C2D2-4353-92D3-CCF5B2ADC9E2}"/>
              </a:ext>
            </a:extLst>
          </p:cNvPr>
          <p:cNvSpPr>
            <a:spLocks noGrp="1"/>
          </p:cNvSpPr>
          <p:nvPr>
            <p:ph type="title"/>
          </p:nvPr>
        </p:nvSpPr>
        <p:spPr>
          <a:xfrm>
            <a:off x="2231136" y="467418"/>
            <a:ext cx="7729728" cy="1188720"/>
          </a:xfrm>
          <a:solidFill>
            <a:srgbClr val="FFFFFF"/>
          </a:solidFill>
        </p:spPr>
        <p:txBody>
          <a:bodyPr>
            <a:normAutofit/>
          </a:bodyPr>
          <a:lstStyle/>
          <a:p>
            <a:r>
              <a:rPr lang="en-US"/>
              <a:t>What is Omeka?</a:t>
            </a:r>
          </a:p>
        </p:txBody>
      </p:sp>
      <p:sp>
        <p:nvSpPr>
          <p:cNvPr id="3" name="Content Placeholder 2">
            <a:extLst>
              <a:ext uri="{FF2B5EF4-FFF2-40B4-BE49-F238E27FC236}">
                <a16:creationId xmlns:a16="http://schemas.microsoft.com/office/drawing/2014/main" id="{D60E72B2-CBEC-4FE1-B9B6-4BAB3477874F}"/>
              </a:ext>
            </a:extLst>
          </p:cNvPr>
          <p:cNvSpPr>
            <a:spLocks noGrp="1"/>
          </p:cNvSpPr>
          <p:nvPr>
            <p:ph idx="1"/>
          </p:nvPr>
        </p:nvSpPr>
        <p:spPr>
          <a:xfrm>
            <a:off x="1706062" y="2291262"/>
            <a:ext cx="8779512" cy="2879256"/>
          </a:xfrm>
        </p:spPr>
        <p:txBody>
          <a:bodyPr>
            <a:normAutofit/>
          </a:bodyPr>
          <a:lstStyle/>
          <a:p>
            <a:pPr marL="0" indent="0">
              <a:lnSpc>
                <a:spcPct val="90000"/>
              </a:lnSpc>
              <a:buNone/>
            </a:pPr>
            <a:r>
              <a:rPr lang="en-US" sz="1700">
                <a:solidFill>
                  <a:srgbClr val="404040"/>
                </a:solidFill>
                <a:hlinkClick r:id="rId2"/>
              </a:rPr>
              <a:t>Omeka</a:t>
            </a:r>
            <a:r>
              <a:rPr lang="en-US" sz="1700">
                <a:solidFill>
                  <a:srgbClr val="404040"/>
                </a:solidFill>
              </a:rPr>
              <a:t> provides open-source web publishing platforms for sharing digital collections and creating media-rich online exhibits. Omeka Classic was launched to meet the needs of smaller museums and historical societies who wanted to put their collections online and create narrative exhibits. Since then, Omeka has become the main </a:t>
            </a:r>
            <a:r>
              <a:rPr lang="en-US" sz="1700" b="1">
                <a:solidFill>
                  <a:srgbClr val="404040"/>
                </a:solidFill>
              </a:rPr>
              <a:t>content management system</a:t>
            </a:r>
            <a:r>
              <a:rPr lang="en-US" sz="1700">
                <a:solidFill>
                  <a:srgbClr val="404040"/>
                </a:solidFill>
              </a:rPr>
              <a:t> for thousands of libraries, archives, museums, scholars, and enthusiast users' websites. Omeka provides a free and open source answer to the need for a web publishing platform that allows content experts to showcase their unique knowledge about their collections.</a:t>
            </a:r>
          </a:p>
          <a:p>
            <a:pPr marL="0" indent="0">
              <a:lnSpc>
                <a:spcPct val="90000"/>
              </a:lnSpc>
              <a:buNone/>
            </a:pPr>
            <a:endParaRPr lang="en-US" sz="1700">
              <a:solidFill>
                <a:srgbClr val="404040"/>
              </a:solidFill>
            </a:endParaRPr>
          </a:p>
          <a:p>
            <a:pPr marL="0" indent="0">
              <a:lnSpc>
                <a:spcPct val="90000"/>
              </a:lnSpc>
              <a:buNone/>
            </a:pPr>
            <a:r>
              <a:rPr lang="en-US" sz="1700">
                <a:solidFill>
                  <a:srgbClr val="404040"/>
                </a:solidFill>
              </a:rPr>
              <a:t>Users can integrate extra features like timelines and maps to add context to their collections by selecting from a large library of optional plug-ins. </a:t>
            </a:r>
          </a:p>
          <a:p>
            <a:pPr marL="0" indent="0">
              <a:lnSpc>
                <a:spcPct val="90000"/>
              </a:lnSpc>
              <a:buNone/>
            </a:pPr>
            <a:endParaRPr lang="en-US" sz="1700">
              <a:solidFill>
                <a:srgbClr val="404040"/>
              </a:solidFill>
            </a:endParaRPr>
          </a:p>
        </p:txBody>
      </p:sp>
    </p:spTree>
    <p:extLst>
      <p:ext uri="{BB962C8B-B14F-4D97-AF65-F5344CB8AC3E}">
        <p14:creationId xmlns:p14="http://schemas.microsoft.com/office/powerpoint/2010/main" val="890745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5">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7">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5C5851-09BF-430E-AD28-489CA59189AF}"/>
              </a:ext>
            </a:extLst>
          </p:cNvPr>
          <p:cNvSpPr>
            <a:spLocks noGrp="1"/>
          </p:cNvSpPr>
          <p:nvPr>
            <p:ph type="title"/>
          </p:nvPr>
        </p:nvSpPr>
        <p:spPr>
          <a:xfrm>
            <a:off x="2231136" y="156793"/>
            <a:ext cx="7729728" cy="1188720"/>
          </a:xfrm>
          <a:prstGeom prst="ellipse">
            <a:avLst/>
          </a:prstGeom>
          <a:solidFill>
            <a:srgbClr val="FFFFFF"/>
          </a:solidFill>
        </p:spPr>
        <p:txBody>
          <a:bodyPr>
            <a:normAutofit/>
          </a:bodyPr>
          <a:lstStyle/>
          <a:p>
            <a:r>
              <a:rPr lang="en-US" sz="1500" b="1"/>
              <a:t>Omeka Projects (a sample)</a:t>
            </a:r>
            <a:br>
              <a:rPr lang="en-US" sz="1500" b="1"/>
            </a:br>
            <a:endParaRPr lang="en-US" sz="1500"/>
          </a:p>
        </p:txBody>
      </p:sp>
      <p:sp>
        <p:nvSpPr>
          <p:cNvPr id="27" name="Content Placeholder 2">
            <a:extLst>
              <a:ext uri="{FF2B5EF4-FFF2-40B4-BE49-F238E27FC236}">
                <a16:creationId xmlns:a16="http://schemas.microsoft.com/office/drawing/2014/main" id="{90370361-14C2-4DFC-A518-726B74C9B4E1}"/>
              </a:ext>
            </a:extLst>
          </p:cNvPr>
          <p:cNvSpPr>
            <a:spLocks noGrp="1"/>
          </p:cNvSpPr>
          <p:nvPr>
            <p:ph idx="1"/>
          </p:nvPr>
        </p:nvSpPr>
        <p:spPr>
          <a:xfrm>
            <a:off x="1572630" y="1610223"/>
            <a:ext cx="9046739" cy="3637553"/>
          </a:xfrm>
        </p:spPr>
        <p:txBody>
          <a:bodyPr>
            <a:normAutofit fontScale="40000" lnSpcReduction="20000"/>
          </a:bodyPr>
          <a:lstStyle/>
          <a:p>
            <a:pPr>
              <a:lnSpc>
                <a:spcPct val="90000"/>
              </a:lnSpc>
            </a:pPr>
            <a:r>
              <a:rPr lang="en-US" sz="3000" dirty="0">
                <a:solidFill>
                  <a:srgbClr val="404040"/>
                </a:solidFill>
              </a:rPr>
              <a:t>The following is a list of well-known digital humanities projects that use </a:t>
            </a:r>
            <a:r>
              <a:rPr lang="en-US" sz="3000" dirty="0" err="1">
                <a:solidFill>
                  <a:srgbClr val="404040"/>
                </a:solidFill>
              </a:rPr>
              <a:t>Omeka</a:t>
            </a:r>
            <a:r>
              <a:rPr lang="en-US" sz="3000" dirty="0">
                <a:solidFill>
                  <a:srgbClr val="404040"/>
                </a:solidFill>
              </a:rPr>
              <a:t> Classic.</a:t>
            </a:r>
          </a:p>
          <a:p>
            <a:pPr>
              <a:lnSpc>
                <a:spcPct val="90000"/>
              </a:lnSpc>
              <a:buFont typeface="Arial" panose="020B0604020202020204" pitchFamily="34" charset="0"/>
              <a:buChar char="•"/>
            </a:pPr>
            <a:r>
              <a:rPr lang="en-US" sz="3000" dirty="0">
                <a:solidFill>
                  <a:srgbClr val="404040"/>
                </a:solidFill>
                <a:hlinkClick r:id="rId2"/>
              </a:rPr>
              <a:t>September 11 Digital Archive</a:t>
            </a:r>
            <a:r>
              <a:rPr lang="en-US" sz="3000" dirty="0">
                <a:solidFill>
                  <a:srgbClr val="404040"/>
                </a:solidFill>
              </a:rPr>
              <a:t>. Sheila Brennan, Sharon Leon, and the </a:t>
            </a:r>
            <a:r>
              <a:rPr lang="en-US" sz="3000" dirty="0">
                <a:solidFill>
                  <a:srgbClr val="404040"/>
                </a:solidFill>
                <a:hlinkClick r:id="rId3"/>
              </a:rPr>
              <a:t>Project Team</a:t>
            </a:r>
            <a:endParaRPr lang="en-US" sz="3000" dirty="0">
              <a:solidFill>
                <a:srgbClr val="404040"/>
              </a:solidFill>
            </a:endParaRPr>
          </a:p>
          <a:p>
            <a:pPr>
              <a:lnSpc>
                <a:spcPct val="90000"/>
              </a:lnSpc>
              <a:buFont typeface="Arial" panose="020B0604020202020204" pitchFamily="34" charset="0"/>
              <a:buChar char="•"/>
            </a:pPr>
            <a:r>
              <a:rPr lang="en-US" sz="3000" dirty="0">
                <a:solidFill>
                  <a:srgbClr val="404040"/>
                </a:solidFill>
                <a:hlinkClick r:id="rId4"/>
              </a:rPr>
              <a:t>Hurricane Digital Memory Bank</a:t>
            </a:r>
            <a:r>
              <a:rPr lang="en-US" sz="3000" dirty="0">
                <a:solidFill>
                  <a:srgbClr val="404040"/>
                </a:solidFill>
              </a:rPr>
              <a:t>. Sheila Brennan and the </a:t>
            </a:r>
            <a:r>
              <a:rPr lang="en-US" sz="3000" dirty="0">
                <a:solidFill>
                  <a:srgbClr val="404040"/>
                </a:solidFill>
                <a:hlinkClick r:id="rId5"/>
              </a:rPr>
              <a:t>Project Team</a:t>
            </a:r>
            <a:endParaRPr lang="en-US" sz="3000" dirty="0">
              <a:solidFill>
                <a:srgbClr val="404040"/>
              </a:solidFill>
            </a:endParaRPr>
          </a:p>
          <a:p>
            <a:pPr>
              <a:lnSpc>
                <a:spcPct val="90000"/>
              </a:lnSpc>
              <a:buFont typeface="Arial" panose="020B0604020202020204" pitchFamily="34" charset="0"/>
              <a:buChar char="•"/>
            </a:pPr>
            <a:r>
              <a:rPr lang="en-US" sz="3000" dirty="0">
                <a:solidFill>
                  <a:srgbClr val="404040"/>
                </a:solidFill>
                <a:hlinkClick r:id="rId6"/>
              </a:rPr>
              <a:t>Colored Conventions: Bringing Nineteenth Century Black Organizing to Digital Life</a:t>
            </a:r>
            <a:r>
              <a:rPr lang="en-US" sz="3000" dirty="0">
                <a:solidFill>
                  <a:srgbClr val="404040"/>
                </a:solidFill>
              </a:rPr>
              <a:t>. P. Gabrielle Foreman and Jim Casey</a:t>
            </a:r>
          </a:p>
          <a:p>
            <a:pPr>
              <a:lnSpc>
                <a:spcPct val="90000"/>
              </a:lnSpc>
              <a:buFont typeface="Arial" panose="020B0604020202020204" pitchFamily="34" charset="0"/>
              <a:buChar char="•"/>
            </a:pPr>
            <a:r>
              <a:rPr lang="en-US" sz="3000" dirty="0">
                <a:solidFill>
                  <a:srgbClr val="404040"/>
                </a:solidFill>
                <a:hlinkClick r:id="rId7"/>
              </a:rPr>
              <a:t>Last Seen: Finding Family After Slavery</a:t>
            </a:r>
            <a:r>
              <a:rPr lang="en-US" sz="3000" dirty="0">
                <a:solidFill>
                  <a:srgbClr val="404040"/>
                </a:solidFill>
              </a:rPr>
              <a:t>. Judy </a:t>
            </a:r>
            <a:r>
              <a:rPr lang="en-US" sz="3000" dirty="0" err="1">
                <a:solidFill>
                  <a:srgbClr val="404040"/>
                </a:solidFill>
              </a:rPr>
              <a:t>Giesberg</a:t>
            </a:r>
            <a:r>
              <a:rPr lang="en-US" sz="3000" dirty="0">
                <a:solidFill>
                  <a:srgbClr val="404040"/>
                </a:solidFill>
              </a:rPr>
              <a:t> and Jesse </a:t>
            </a:r>
            <a:r>
              <a:rPr lang="en-US" sz="3000" dirty="0" err="1">
                <a:solidFill>
                  <a:srgbClr val="404040"/>
                </a:solidFill>
              </a:rPr>
              <a:t>Nasta</a:t>
            </a:r>
            <a:r>
              <a:rPr lang="en-US" sz="3000" dirty="0">
                <a:solidFill>
                  <a:srgbClr val="404040"/>
                </a:solidFill>
              </a:rPr>
              <a:t>.</a:t>
            </a:r>
          </a:p>
          <a:p>
            <a:pPr>
              <a:lnSpc>
                <a:spcPct val="90000"/>
              </a:lnSpc>
              <a:buFont typeface="Arial" panose="020B0604020202020204" pitchFamily="34" charset="0"/>
              <a:buChar char="•"/>
            </a:pPr>
            <a:r>
              <a:rPr lang="en-US" sz="3000" dirty="0">
                <a:solidFill>
                  <a:srgbClr val="404040"/>
                </a:solidFill>
                <a:hlinkClick r:id="rId8"/>
              </a:rPr>
              <a:t>Baltimore 68: Riots and Rebirth</a:t>
            </a:r>
            <a:r>
              <a:rPr lang="en-US" sz="3000" dirty="0">
                <a:solidFill>
                  <a:srgbClr val="404040"/>
                </a:solidFill>
              </a:rPr>
              <a:t>. </a:t>
            </a:r>
            <a:r>
              <a:rPr lang="en-US" sz="3000" dirty="0" err="1">
                <a:solidFill>
                  <a:srgbClr val="404040"/>
                </a:solidFill>
              </a:rPr>
              <a:t>Langsdale</a:t>
            </a:r>
            <a:r>
              <a:rPr lang="en-US" sz="3000" dirty="0">
                <a:solidFill>
                  <a:srgbClr val="404040"/>
                </a:solidFill>
              </a:rPr>
              <a:t> Library Special Collections</a:t>
            </a:r>
          </a:p>
          <a:p>
            <a:pPr>
              <a:lnSpc>
                <a:spcPct val="90000"/>
              </a:lnSpc>
              <a:buFont typeface="Arial" panose="020B0604020202020204" pitchFamily="34" charset="0"/>
              <a:buChar char="•"/>
            </a:pPr>
            <a:r>
              <a:rPr lang="en-US" sz="3000" dirty="0">
                <a:solidFill>
                  <a:srgbClr val="404040"/>
                </a:solidFill>
                <a:hlinkClick r:id="rId9"/>
              </a:rPr>
              <a:t>Histories of the National Mall</a:t>
            </a:r>
            <a:r>
              <a:rPr lang="en-US" sz="3000" dirty="0">
                <a:solidFill>
                  <a:srgbClr val="404040"/>
                </a:solidFill>
              </a:rPr>
              <a:t>. Sharon Leon, Sheila Brennan, and the </a:t>
            </a:r>
            <a:r>
              <a:rPr lang="en-US" sz="3000" dirty="0">
                <a:solidFill>
                  <a:srgbClr val="404040"/>
                </a:solidFill>
                <a:hlinkClick r:id="rId10"/>
              </a:rPr>
              <a:t>Project Team</a:t>
            </a:r>
            <a:endParaRPr lang="en-US" sz="3000" dirty="0">
              <a:solidFill>
                <a:srgbClr val="404040"/>
              </a:solidFill>
            </a:endParaRPr>
          </a:p>
          <a:p>
            <a:pPr>
              <a:lnSpc>
                <a:spcPct val="90000"/>
              </a:lnSpc>
              <a:buFont typeface="Arial" panose="020B0604020202020204" pitchFamily="34" charset="0"/>
              <a:buChar char="•"/>
            </a:pPr>
            <a:r>
              <a:rPr lang="en-US" sz="3000" dirty="0">
                <a:solidFill>
                  <a:srgbClr val="404040"/>
                </a:solidFill>
                <a:hlinkClick r:id="rId11"/>
              </a:rPr>
              <a:t>Bracero History Archive</a:t>
            </a:r>
            <a:r>
              <a:rPr lang="en-US" sz="3000" dirty="0">
                <a:solidFill>
                  <a:srgbClr val="404040"/>
                </a:solidFill>
              </a:rPr>
              <a:t>. Sharon Leon, Tom </a:t>
            </a:r>
            <a:r>
              <a:rPr lang="en-US" sz="3000" dirty="0" err="1">
                <a:solidFill>
                  <a:srgbClr val="404040"/>
                </a:solidFill>
              </a:rPr>
              <a:t>Scheinfeldt</a:t>
            </a:r>
            <a:r>
              <a:rPr lang="en-US" sz="3000" dirty="0">
                <a:solidFill>
                  <a:srgbClr val="404040"/>
                </a:solidFill>
              </a:rPr>
              <a:t>, and the </a:t>
            </a:r>
            <a:r>
              <a:rPr lang="en-US" sz="3000" dirty="0">
                <a:solidFill>
                  <a:srgbClr val="404040"/>
                </a:solidFill>
                <a:hlinkClick r:id="rId12"/>
              </a:rPr>
              <a:t>Project Team</a:t>
            </a:r>
            <a:endParaRPr lang="en-US" sz="3000" dirty="0">
              <a:solidFill>
                <a:srgbClr val="404040"/>
              </a:solidFill>
            </a:endParaRPr>
          </a:p>
          <a:p>
            <a:pPr>
              <a:lnSpc>
                <a:spcPct val="90000"/>
              </a:lnSpc>
              <a:buFont typeface="Arial" panose="020B0604020202020204" pitchFamily="34" charset="0"/>
              <a:buChar char="•"/>
            </a:pPr>
            <a:r>
              <a:rPr lang="en-US" sz="3000" dirty="0">
                <a:solidFill>
                  <a:srgbClr val="404040"/>
                </a:solidFill>
                <a:hlinkClick r:id="rId13"/>
              </a:rPr>
              <a:t>Preserve the Baltimore Uprising 2015 Archive Project</a:t>
            </a:r>
            <a:r>
              <a:rPr lang="en-US" sz="3000" dirty="0">
                <a:solidFill>
                  <a:srgbClr val="404040"/>
                </a:solidFill>
              </a:rPr>
              <a:t>. Denise </a:t>
            </a:r>
            <a:r>
              <a:rPr lang="en-US" sz="3000" dirty="0" err="1">
                <a:solidFill>
                  <a:srgbClr val="404040"/>
                </a:solidFill>
              </a:rPr>
              <a:t>Meringolo</a:t>
            </a:r>
            <a:r>
              <a:rPr lang="en-US" sz="3000" dirty="0">
                <a:solidFill>
                  <a:srgbClr val="404040"/>
                </a:solidFill>
              </a:rPr>
              <a:t> and Joe </a:t>
            </a:r>
            <a:r>
              <a:rPr lang="en-US" sz="3000" dirty="0" err="1">
                <a:solidFill>
                  <a:srgbClr val="404040"/>
                </a:solidFill>
              </a:rPr>
              <a:t>Tropea</a:t>
            </a:r>
            <a:endParaRPr lang="en-US" sz="3000" dirty="0">
              <a:solidFill>
                <a:srgbClr val="404040"/>
              </a:solidFill>
            </a:endParaRPr>
          </a:p>
          <a:p>
            <a:pPr>
              <a:lnSpc>
                <a:spcPct val="90000"/>
              </a:lnSpc>
              <a:buFont typeface="Arial" panose="020B0604020202020204" pitchFamily="34" charset="0"/>
              <a:buChar char="•"/>
            </a:pPr>
            <a:r>
              <a:rPr lang="en-US" sz="3000" dirty="0">
                <a:solidFill>
                  <a:srgbClr val="404040"/>
                </a:solidFill>
                <a:hlinkClick r:id="rId14"/>
              </a:rPr>
              <a:t>Fifteenth-Century Italian Art (Nicole </a:t>
            </a:r>
            <a:r>
              <a:rPr lang="en-US" sz="3000" dirty="0" err="1">
                <a:solidFill>
                  <a:srgbClr val="404040"/>
                </a:solidFill>
                <a:hlinkClick r:id="rId14"/>
              </a:rPr>
              <a:t>Riesenberger</a:t>
            </a:r>
            <a:r>
              <a:rPr lang="en-US" sz="3000" dirty="0">
                <a:solidFill>
                  <a:srgbClr val="404040"/>
                </a:solidFill>
                <a:hlinkClick r:id="rId14"/>
              </a:rPr>
              <a:t>)</a:t>
            </a:r>
            <a:endParaRPr lang="en-US" sz="3000" dirty="0">
              <a:solidFill>
                <a:srgbClr val="404040"/>
              </a:solidFill>
            </a:endParaRPr>
          </a:p>
          <a:p>
            <a:pPr>
              <a:lnSpc>
                <a:spcPct val="90000"/>
              </a:lnSpc>
              <a:buFont typeface="Arial" panose="020B0604020202020204" pitchFamily="34" charset="0"/>
              <a:buChar char="•"/>
            </a:pPr>
            <a:r>
              <a:rPr lang="en-US" sz="3000" dirty="0" err="1">
                <a:solidFill>
                  <a:srgbClr val="404040"/>
                </a:solidFill>
                <a:hlinkClick r:id="rId15"/>
              </a:rPr>
              <a:t>Goin</a:t>
            </a:r>
            <a:r>
              <a:rPr lang="en-US" sz="3000" dirty="0">
                <a:solidFill>
                  <a:srgbClr val="404040"/>
                </a:solidFill>
                <a:hlinkClick r:id="rId15"/>
              </a:rPr>
              <a:t>’ North</a:t>
            </a:r>
            <a:endParaRPr lang="en-US" sz="3000" dirty="0">
              <a:solidFill>
                <a:srgbClr val="404040"/>
              </a:solidFill>
            </a:endParaRPr>
          </a:p>
          <a:p>
            <a:pPr>
              <a:lnSpc>
                <a:spcPct val="90000"/>
              </a:lnSpc>
              <a:buFont typeface="Arial" panose="020B0604020202020204" pitchFamily="34" charset="0"/>
              <a:buChar char="•"/>
            </a:pPr>
            <a:r>
              <a:rPr lang="en-US" sz="3000" dirty="0">
                <a:solidFill>
                  <a:srgbClr val="404040"/>
                </a:solidFill>
                <a:hlinkClick r:id="rId16"/>
              </a:rPr>
              <a:t>Ice Age Flood Explorer (Chad Pritchard, Larry </a:t>
            </a:r>
            <a:r>
              <a:rPr lang="en-US" sz="3000" dirty="0" err="1">
                <a:solidFill>
                  <a:srgbClr val="404040"/>
                </a:solidFill>
                <a:hlinkClick r:id="rId16"/>
              </a:rPr>
              <a:t>Cebula</a:t>
            </a:r>
            <a:r>
              <a:rPr lang="en-US" sz="3000" dirty="0">
                <a:solidFill>
                  <a:srgbClr val="404040"/>
                </a:solidFill>
                <a:hlinkClick r:id="rId16"/>
              </a:rPr>
              <a:t>, and Paul </a:t>
            </a:r>
            <a:r>
              <a:rPr lang="en-US" sz="3000" dirty="0" err="1">
                <a:solidFill>
                  <a:srgbClr val="404040"/>
                </a:solidFill>
                <a:hlinkClick r:id="rId16"/>
              </a:rPr>
              <a:t>Lindholdt</a:t>
            </a:r>
            <a:r>
              <a:rPr lang="en-US" sz="3000" dirty="0">
                <a:solidFill>
                  <a:srgbClr val="404040"/>
                </a:solidFill>
                <a:hlinkClick r:id="rId16"/>
              </a:rPr>
              <a:t>)</a:t>
            </a:r>
            <a:endParaRPr lang="en-US" sz="3000" dirty="0">
              <a:solidFill>
                <a:srgbClr val="404040"/>
              </a:solidFill>
            </a:endParaRPr>
          </a:p>
          <a:p>
            <a:pPr>
              <a:lnSpc>
                <a:spcPct val="90000"/>
              </a:lnSpc>
              <a:buFont typeface="Arial" panose="020B0604020202020204" pitchFamily="34" charset="0"/>
              <a:buChar char="•"/>
            </a:pPr>
            <a:r>
              <a:rPr lang="en-US" sz="3000" dirty="0">
                <a:solidFill>
                  <a:srgbClr val="404040"/>
                </a:solidFill>
                <a:hlinkClick r:id="rId17"/>
              </a:rPr>
              <a:t>James Monroe Papers (Alexandra </a:t>
            </a:r>
            <a:r>
              <a:rPr lang="en-US" sz="3000" dirty="0" err="1">
                <a:solidFill>
                  <a:srgbClr val="404040"/>
                </a:solidFill>
                <a:hlinkClick r:id="rId17"/>
              </a:rPr>
              <a:t>deGraffenreid</a:t>
            </a:r>
            <a:r>
              <a:rPr lang="en-US" sz="3000" dirty="0">
                <a:solidFill>
                  <a:srgbClr val="404040"/>
                </a:solidFill>
                <a:hlinkClick r:id="rId17"/>
              </a:rPr>
              <a:t>, Seth </a:t>
            </a:r>
            <a:r>
              <a:rPr lang="en-US" sz="3000" dirty="0" err="1">
                <a:solidFill>
                  <a:srgbClr val="404040"/>
                </a:solidFill>
                <a:hlinkClick r:id="rId17"/>
              </a:rPr>
              <a:t>Mintzer</a:t>
            </a:r>
            <a:r>
              <a:rPr lang="en-US" sz="3000" dirty="0">
                <a:solidFill>
                  <a:srgbClr val="404040"/>
                </a:solidFill>
                <a:hlinkClick r:id="rId17"/>
              </a:rPr>
              <a:t>, </a:t>
            </a:r>
            <a:r>
              <a:rPr lang="en-US" sz="3000" dirty="0" err="1">
                <a:solidFill>
                  <a:srgbClr val="404040"/>
                </a:solidFill>
                <a:hlinkClick r:id="rId17"/>
              </a:rPr>
              <a:t>MacKenzie</a:t>
            </a:r>
            <a:r>
              <a:rPr lang="en-US" sz="3000" dirty="0">
                <a:solidFill>
                  <a:srgbClr val="404040"/>
                </a:solidFill>
                <a:hlinkClick r:id="rId17"/>
              </a:rPr>
              <a:t> Murphy, Chris Wright)</a:t>
            </a:r>
            <a:endParaRPr lang="en-US" sz="3000" dirty="0">
              <a:solidFill>
                <a:srgbClr val="404040"/>
              </a:solidFill>
            </a:endParaRPr>
          </a:p>
          <a:p>
            <a:pPr>
              <a:lnSpc>
                <a:spcPct val="90000"/>
              </a:lnSpc>
              <a:buFont typeface="Arial" panose="020B0604020202020204" pitchFamily="34" charset="0"/>
              <a:buChar char="•"/>
            </a:pPr>
            <a:r>
              <a:rPr lang="en-US" sz="3000" dirty="0">
                <a:solidFill>
                  <a:srgbClr val="404040"/>
                </a:solidFill>
                <a:hlinkClick r:id="rId18"/>
              </a:rPr>
              <a:t>Fredericksburg: City of Hospitals (Jeffrey </a:t>
            </a:r>
            <a:r>
              <a:rPr lang="en-US" sz="3000" dirty="0" err="1">
                <a:solidFill>
                  <a:srgbClr val="404040"/>
                </a:solidFill>
                <a:hlinkClick r:id="rId18"/>
              </a:rPr>
              <a:t>McClurken</a:t>
            </a:r>
            <a:r>
              <a:rPr lang="en-US" sz="3000" dirty="0">
                <a:solidFill>
                  <a:srgbClr val="404040"/>
                </a:solidFill>
                <a:hlinkClick r:id="rId18"/>
              </a:rPr>
              <a:t>)</a:t>
            </a:r>
            <a:endParaRPr lang="en-US" sz="3000" dirty="0">
              <a:solidFill>
                <a:srgbClr val="404040"/>
              </a:solidFill>
            </a:endParaRPr>
          </a:p>
          <a:p>
            <a:pPr marL="0" indent="0">
              <a:lnSpc>
                <a:spcPct val="90000"/>
              </a:lnSpc>
              <a:buNone/>
            </a:pPr>
            <a:endParaRPr lang="en-US" sz="500" dirty="0">
              <a:solidFill>
                <a:srgbClr val="404040"/>
              </a:solidFill>
            </a:endParaRPr>
          </a:p>
        </p:txBody>
      </p:sp>
    </p:spTree>
    <p:extLst>
      <p:ext uri="{BB962C8B-B14F-4D97-AF65-F5344CB8AC3E}">
        <p14:creationId xmlns:p14="http://schemas.microsoft.com/office/powerpoint/2010/main" val="62764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48A15F-6BAE-4FCE-B4CA-AA3A0684A12D}"/>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chorCtr="0">
            <a:normAutofit/>
          </a:bodyPr>
          <a:lstStyle/>
          <a:p>
            <a:r>
              <a:rPr lang="en-US" sz="2400" b="1">
                <a:solidFill>
                  <a:schemeClr val="bg1"/>
                </a:solidFill>
              </a:rPr>
              <a:t>Installing Omeka Classic</a:t>
            </a:r>
            <a:br>
              <a:rPr lang="en-US" sz="2400" b="1">
                <a:solidFill>
                  <a:schemeClr val="bg1"/>
                </a:solidFill>
              </a:rPr>
            </a:br>
            <a:endParaRPr lang="en-US" sz="2400">
              <a:solidFill>
                <a:schemeClr val="bg1"/>
              </a:solidFill>
            </a:endParaRPr>
          </a:p>
        </p:txBody>
      </p:sp>
      <p:sp>
        <p:nvSpPr>
          <p:cNvPr id="3" name="Content Placeholder 2">
            <a:extLst>
              <a:ext uri="{FF2B5EF4-FFF2-40B4-BE49-F238E27FC236}">
                <a16:creationId xmlns:a16="http://schemas.microsoft.com/office/drawing/2014/main" id="{543937EC-6BF3-4672-91AE-515DF7F55953}"/>
              </a:ext>
            </a:extLst>
          </p:cNvPr>
          <p:cNvSpPr>
            <a:spLocks noGrp="1"/>
          </p:cNvSpPr>
          <p:nvPr>
            <p:ph sz="half" idx="1"/>
          </p:nvPr>
        </p:nvSpPr>
        <p:spPr>
          <a:xfrm>
            <a:off x="643468" y="2638044"/>
            <a:ext cx="3363974" cy="3415622"/>
          </a:xfrm>
        </p:spPr>
        <p:txBody>
          <a:bodyPr vert="horz" lIns="91440" tIns="45720" rIns="91440" bIns="45720" rtlCol="0" anchorCtr="0">
            <a:normAutofit/>
          </a:bodyPr>
          <a:lstStyle/>
          <a:p>
            <a:pPr marL="0" indent="0">
              <a:buNone/>
            </a:pPr>
            <a:r>
              <a:rPr lang="en-US" dirty="0">
                <a:solidFill>
                  <a:schemeClr val="bg1"/>
                </a:solidFill>
              </a:rPr>
              <a:t>1. Go to </a:t>
            </a:r>
            <a:r>
              <a:rPr lang="en-US" dirty="0">
                <a:solidFill>
                  <a:schemeClr val="bg1"/>
                </a:solidFill>
                <a:hlinkClick r:id="rId2"/>
              </a:rPr>
              <a:t>Reclaim Hosting</a:t>
            </a:r>
            <a:r>
              <a:rPr lang="en-US" dirty="0">
                <a:solidFill>
                  <a:schemeClr val="bg1"/>
                </a:solidFill>
              </a:rPr>
              <a:t>.</a:t>
            </a:r>
          </a:p>
          <a:p>
            <a:pPr marL="0" indent="0">
              <a:buNone/>
            </a:pPr>
            <a:r>
              <a:rPr lang="en-US" dirty="0">
                <a:solidFill>
                  <a:schemeClr val="bg1"/>
                </a:solidFill>
              </a:rPr>
              <a:t>2. Log in to your </a:t>
            </a:r>
            <a:r>
              <a:rPr lang="en-US" dirty="0">
                <a:solidFill>
                  <a:schemeClr val="bg1"/>
                </a:solidFill>
                <a:hlinkClick r:id="rId3"/>
              </a:rPr>
              <a:t>client area</a:t>
            </a:r>
            <a:r>
              <a:rPr lang="en-US" dirty="0">
                <a:solidFill>
                  <a:schemeClr val="bg1"/>
                </a:solidFill>
              </a:rPr>
              <a:t>, if you are not already logged in.</a:t>
            </a:r>
          </a:p>
          <a:p>
            <a:pPr marL="0" indent="0">
              <a:buNone/>
            </a:pPr>
            <a:r>
              <a:rPr lang="en-US" dirty="0">
                <a:solidFill>
                  <a:schemeClr val="bg1"/>
                </a:solidFill>
              </a:rPr>
              <a:t>3. Navigate to the cPanel.</a:t>
            </a:r>
          </a:p>
          <a:p>
            <a:pPr marL="0"/>
            <a:endParaRPr lang="en-US" dirty="0">
              <a:solidFill>
                <a:schemeClr val="bg1"/>
              </a:solidFill>
            </a:endParaRPr>
          </a:p>
        </p:txBody>
      </p:sp>
      <p:pic>
        <p:nvPicPr>
          <p:cNvPr id="5" name="Content Placeholder 4">
            <a:extLst>
              <a:ext uri="{FF2B5EF4-FFF2-40B4-BE49-F238E27FC236}">
                <a16:creationId xmlns:a16="http://schemas.microsoft.com/office/drawing/2014/main" id="{1B832FC7-007B-4F61-A677-61CAE8F0CA24}"/>
              </a:ext>
            </a:extLst>
          </p:cNvPr>
          <p:cNvPicPr>
            <a:picLocks noGrp="1" noChangeAspect="1"/>
          </p:cNvPicPr>
          <p:nvPr>
            <p:ph sz="half" idx="2"/>
          </p:nvPr>
        </p:nvPicPr>
        <p:blipFill rotWithShape="1">
          <a:blip r:embed="rId4"/>
          <a:srcRect l="15975" r="43136" b="-1"/>
          <a:stretch/>
        </p:blipFill>
        <p:spPr>
          <a:xfrm>
            <a:off x="5297763" y="2469547"/>
            <a:ext cx="6250769" cy="1758039"/>
          </a:xfrm>
          <a:prstGeom prst="rect">
            <a:avLst/>
          </a:prstGeom>
        </p:spPr>
      </p:pic>
    </p:spTree>
    <p:extLst>
      <p:ext uri="{BB962C8B-B14F-4D97-AF65-F5344CB8AC3E}">
        <p14:creationId xmlns:p14="http://schemas.microsoft.com/office/powerpoint/2010/main" val="1876649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46" name="Rectangle 85">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8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ED7645-8B2E-4C95-9D13-69290A8E4B7B}"/>
              </a:ext>
            </a:extLst>
          </p:cNvPr>
          <p:cNvSpPr txBox="1"/>
          <p:nvPr/>
        </p:nvSpPr>
        <p:spPr>
          <a:xfrm>
            <a:off x="898962" y="1938797"/>
            <a:ext cx="3363974" cy="3415622"/>
          </a:xfrm>
          <a:prstGeom prst="rect">
            <a:avLst/>
          </a:prstGeom>
        </p:spPr>
        <p:txBody>
          <a:bodyPr vert="horz" lIns="91440" tIns="45720" rIns="91440" bIns="45720" rtlCol="0" anchorCtr="0">
            <a:normAutofit/>
          </a:bodyPr>
          <a:lstStyle/>
          <a:p>
            <a:pPr defTabSz="914400">
              <a:spcBef>
                <a:spcPts val="1000"/>
              </a:spcBef>
              <a:spcAft>
                <a:spcPts val="600"/>
              </a:spcAft>
              <a:buClr>
                <a:schemeClr val="accent2"/>
              </a:buClr>
            </a:pPr>
            <a:r>
              <a:rPr lang="en-US" dirty="0" err="1">
                <a:solidFill>
                  <a:schemeClr val="bg1"/>
                </a:solidFill>
              </a:rPr>
              <a:t>Omeka</a:t>
            </a:r>
            <a:r>
              <a:rPr lang="en-US" dirty="0">
                <a:solidFill>
                  <a:schemeClr val="bg1"/>
                </a:solidFill>
              </a:rPr>
              <a:t> is almost always featured under the applications tab. </a:t>
            </a:r>
          </a:p>
          <a:p>
            <a:pPr defTabSz="914400">
              <a:spcBef>
                <a:spcPts val="1000"/>
              </a:spcBef>
              <a:spcAft>
                <a:spcPts val="600"/>
              </a:spcAft>
              <a:buClr>
                <a:schemeClr val="accent2"/>
              </a:buClr>
            </a:pPr>
            <a:endParaRPr lang="en-US" dirty="0">
              <a:solidFill>
                <a:schemeClr val="bg1"/>
              </a:solidFill>
            </a:endParaRPr>
          </a:p>
          <a:p>
            <a:pPr defTabSz="914400">
              <a:spcBef>
                <a:spcPts val="1000"/>
              </a:spcBef>
              <a:spcAft>
                <a:spcPts val="600"/>
              </a:spcAft>
              <a:buClr>
                <a:schemeClr val="accent2"/>
              </a:buClr>
            </a:pPr>
            <a:r>
              <a:rPr lang="en-US" dirty="0">
                <a:solidFill>
                  <a:schemeClr val="bg1"/>
                </a:solidFill>
              </a:rPr>
              <a:t>If it is not shown, click all applications, and search for </a:t>
            </a:r>
            <a:r>
              <a:rPr lang="en-US" dirty="0" err="1">
                <a:solidFill>
                  <a:schemeClr val="bg1"/>
                </a:solidFill>
              </a:rPr>
              <a:t>Omeka</a:t>
            </a:r>
            <a:r>
              <a:rPr lang="en-US" dirty="0">
                <a:solidFill>
                  <a:schemeClr val="bg1"/>
                </a:solidFill>
              </a:rPr>
              <a:t>. Once you locate </a:t>
            </a:r>
            <a:r>
              <a:rPr lang="en-US" dirty="0" err="1">
                <a:solidFill>
                  <a:schemeClr val="bg1"/>
                </a:solidFill>
              </a:rPr>
              <a:t>Omeka</a:t>
            </a:r>
            <a:r>
              <a:rPr lang="en-US" dirty="0">
                <a:solidFill>
                  <a:schemeClr val="bg1"/>
                </a:solidFill>
              </a:rPr>
              <a:t>, click on the icon.</a:t>
            </a:r>
          </a:p>
        </p:txBody>
      </p:sp>
      <p:pic>
        <p:nvPicPr>
          <p:cNvPr id="1028" name="Picture 4">
            <a:extLst>
              <a:ext uri="{FF2B5EF4-FFF2-40B4-BE49-F238E27FC236}">
                <a16:creationId xmlns:a16="http://schemas.microsoft.com/office/drawing/2014/main" id="{6FE390C5-C76A-4C5A-ACB4-21A54B6AC2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2715677"/>
            <a:ext cx="6250769" cy="126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280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70">
            <a:extLst>
              <a:ext uri="{FF2B5EF4-FFF2-40B4-BE49-F238E27FC236}">
                <a16:creationId xmlns:a16="http://schemas.microsoft.com/office/drawing/2014/main" id="{6D118E90-A8D1-41A8-B29B-06A3554D9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3008DA5-D1A4-49B9-AC12-5C6F2EAF1769}"/>
              </a:ext>
            </a:extLst>
          </p:cNvPr>
          <p:cNvSpPr txBox="1"/>
          <p:nvPr/>
        </p:nvSpPr>
        <p:spPr>
          <a:xfrm>
            <a:off x="1600200" y="4269282"/>
            <a:ext cx="8991600" cy="1264762"/>
          </a:xfrm>
          <a:prstGeom prst="rect">
            <a:avLst/>
          </a:prstGeom>
        </p:spPr>
        <p:txBody>
          <a:bodyPr vert="horz" lIns="274320" tIns="182880" rIns="274320" bIns="182880" rtlCol="0" anchor="ctr" anchorCtr="1">
            <a:normAutofit/>
          </a:bodyPr>
          <a:lstStyle/>
          <a:p>
            <a:pPr algn="ctr" defTabSz="914400">
              <a:lnSpc>
                <a:spcPct val="90000"/>
              </a:lnSpc>
              <a:spcBef>
                <a:spcPct val="0"/>
              </a:spcBef>
              <a:spcAft>
                <a:spcPts val="600"/>
              </a:spcAft>
              <a:buClr>
                <a:schemeClr val="accent1">
                  <a:lumMod val="60000"/>
                  <a:lumOff val="40000"/>
                </a:schemeClr>
              </a:buClr>
            </a:pPr>
            <a:r>
              <a:rPr lang="en-US" sz="3200" cap="all" spc="200">
                <a:solidFill>
                  <a:srgbClr val="262626"/>
                </a:solidFill>
                <a:latin typeface="+mj-lt"/>
                <a:ea typeface="+mj-ea"/>
                <a:cs typeface="+mj-cs"/>
              </a:rPr>
              <a:t>Click “install this application”.</a:t>
            </a:r>
          </a:p>
        </p:txBody>
      </p:sp>
      <p:sp>
        <p:nvSpPr>
          <p:cNvPr id="2057" name="Rectangle 72">
            <a:extLst>
              <a:ext uri="{FF2B5EF4-FFF2-40B4-BE49-F238E27FC236}">
                <a16:creationId xmlns:a16="http://schemas.microsoft.com/office/drawing/2014/main" id="{23737A38-06E9-444D-9349-4EA8F3A8C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0320" y="640555"/>
            <a:ext cx="7071360"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8" name="Rectangle 74">
            <a:extLst>
              <a:ext uri="{FF2B5EF4-FFF2-40B4-BE49-F238E27FC236}">
                <a16:creationId xmlns:a16="http://schemas.microsoft.com/office/drawing/2014/main" id="{219FCCB8-5A8A-43BA-B60E-759FC80FF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6436" y="806112"/>
            <a:ext cx="6739128" cy="2980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6BC39335-01EA-4CF8-925D-B2150EA367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1028" y="1591490"/>
            <a:ext cx="6409944" cy="141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784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152531-0663-4146-B02B-CF2B5B049F9A}"/>
              </a:ext>
            </a:extLst>
          </p:cNvPr>
          <p:cNvPicPr>
            <a:picLocks noChangeAspect="1"/>
          </p:cNvPicPr>
          <p:nvPr/>
        </p:nvPicPr>
        <p:blipFill>
          <a:blip r:embed="rId2"/>
          <a:stretch>
            <a:fillRect/>
          </a:stretch>
        </p:blipFill>
        <p:spPr>
          <a:xfrm>
            <a:off x="5908506" y="384074"/>
            <a:ext cx="5173951" cy="1306421"/>
          </a:xfrm>
          <a:prstGeom prst="rect">
            <a:avLst/>
          </a:prstGeom>
        </p:spPr>
      </p:pic>
      <p:pic>
        <p:nvPicPr>
          <p:cNvPr id="6" name="Picture 5">
            <a:extLst>
              <a:ext uri="{FF2B5EF4-FFF2-40B4-BE49-F238E27FC236}">
                <a16:creationId xmlns:a16="http://schemas.microsoft.com/office/drawing/2014/main" id="{4D3F3532-B635-4F2E-B336-7E99C4B610CF}"/>
              </a:ext>
            </a:extLst>
          </p:cNvPr>
          <p:cNvPicPr>
            <a:picLocks noChangeAspect="1"/>
          </p:cNvPicPr>
          <p:nvPr/>
        </p:nvPicPr>
        <p:blipFill>
          <a:blip r:embed="rId3"/>
          <a:stretch>
            <a:fillRect/>
          </a:stretch>
        </p:blipFill>
        <p:spPr>
          <a:xfrm>
            <a:off x="5908506" y="1659777"/>
            <a:ext cx="4970101" cy="2348372"/>
          </a:xfrm>
          <a:prstGeom prst="rect">
            <a:avLst/>
          </a:prstGeom>
        </p:spPr>
      </p:pic>
      <p:graphicFrame>
        <p:nvGraphicFramePr>
          <p:cNvPr id="10" name="TextBox 7">
            <a:extLst>
              <a:ext uri="{FF2B5EF4-FFF2-40B4-BE49-F238E27FC236}">
                <a16:creationId xmlns:a16="http://schemas.microsoft.com/office/drawing/2014/main" id="{A09F5DA5-32F7-4607-A3B8-8C649B35D541}"/>
              </a:ext>
            </a:extLst>
          </p:cNvPr>
          <p:cNvGraphicFramePr/>
          <p:nvPr>
            <p:extLst>
              <p:ext uri="{D42A27DB-BD31-4B8C-83A1-F6EECF244321}">
                <p14:modId xmlns:p14="http://schemas.microsoft.com/office/powerpoint/2010/main" val="729411721"/>
              </p:ext>
            </p:extLst>
          </p:nvPr>
        </p:nvGraphicFramePr>
        <p:xfrm>
          <a:off x="960865" y="1037285"/>
          <a:ext cx="4764832" cy="5425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a:extLst>
              <a:ext uri="{FF2B5EF4-FFF2-40B4-BE49-F238E27FC236}">
                <a16:creationId xmlns:a16="http://schemas.microsoft.com/office/drawing/2014/main" id="{44353E2F-7B4F-423A-894F-033EE747357A}"/>
              </a:ext>
            </a:extLst>
          </p:cNvPr>
          <p:cNvPicPr>
            <a:picLocks noChangeAspect="1"/>
          </p:cNvPicPr>
          <p:nvPr/>
        </p:nvPicPr>
        <p:blipFill>
          <a:blip r:embed="rId9"/>
          <a:stretch>
            <a:fillRect/>
          </a:stretch>
        </p:blipFill>
        <p:spPr>
          <a:xfrm>
            <a:off x="5908505" y="3925231"/>
            <a:ext cx="4970101" cy="2727731"/>
          </a:xfrm>
          <a:prstGeom prst="rect">
            <a:avLst/>
          </a:prstGeom>
        </p:spPr>
      </p:pic>
    </p:spTree>
    <p:extLst>
      <p:ext uri="{BB962C8B-B14F-4D97-AF65-F5344CB8AC3E}">
        <p14:creationId xmlns:p14="http://schemas.microsoft.com/office/powerpoint/2010/main" val="1397876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3080" name="Rectangle 7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7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5DE0404-39A0-477E-A5A8-BADF398B13F3}"/>
              </a:ext>
            </a:extLst>
          </p:cNvPr>
          <p:cNvSpPr txBox="1"/>
          <p:nvPr/>
        </p:nvSpPr>
        <p:spPr>
          <a:xfrm>
            <a:off x="510988" y="1640541"/>
            <a:ext cx="3496454" cy="4413125"/>
          </a:xfrm>
          <a:prstGeom prst="rect">
            <a:avLst/>
          </a:prstGeom>
        </p:spPr>
        <p:txBody>
          <a:bodyPr vert="horz" lIns="91440" tIns="45720" rIns="91440" bIns="45720" rtlCol="0">
            <a:normAutofit/>
          </a:bodyPr>
          <a:lstStyle/>
          <a:p>
            <a:pPr defTabSz="914400">
              <a:lnSpc>
                <a:spcPct val="90000"/>
              </a:lnSpc>
              <a:spcBef>
                <a:spcPts val="1000"/>
              </a:spcBef>
              <a:spcAft>
                <a:spcPts val="600"/>
              </a:spcAft>
              <a:buClr>
                <a:schemeClr val="accent2"/>
              </a:buClr>
            </a:pPr>
            <a:r>
              <a:rPr lang="en-US" sz="1500" dirty="0">
                <a:solidFill>
                  <a:schemeClr val="bg1"/>
                </a:solidFill>
              </a:rPr>
              <a:t>Once </a:t>
            </a:r>
            <a:r>
              <a:rPr lang="en-US" sz="1500" dirty="0" err="1">
                <a:solidFill>
                  <a:schemeClr val="bg1"/>
                </a:solidFill>
              </a:rPr>
              <a:t>Omeka</a:t>
            </a:r>
            <a:r>
              <a:rPr lang="en-US" sz="1500" dirty="0">
                <a:solidFill>
                  <a:schemeClr val="bg1"/>
                </a:solidFill>
              </a:rPr>
              <a:t> is installed, you will see links to both the homepage and the </a:t>
            </a:r>
            <a:r>
              <a:rPr lang="en-US" sz="1500" dirty="0" err="1">
                <a:solidFill>
                  <a:schemeClr val="bg1"/>
                </a:solidFill>
              </a:rPr>
              <a:t>Omeka</a:t>
            </a:r>
            <a:r>
              <a:rPr lang="en-US" sz="1500" dirty="0">
                <a:solidFill>
                  <a:schemeClr val="bg1"/>
                </a:solidFill>
              </a:rPr>
              <a:t> dashboard, the back-end of your </a:t>
            </a:r>
            <a:r>
              <a:rPr lang="en-US" sz="1500" dirty="0" err="1">
                <a:solidFill>
                  <a:schemeClr val="bg1"/>
                </a:solidFill>
              </a:rPr>
              <a:t>Omeka</a:t>
            </a:r>
            <a:r>
              <a:rPr lang="en-US" sz="1500" dirty="0">
                <a:solidFill>
                  <a:schemeClr val="bg1"/>
                </a:solidFill>
              </a:rPr>
              <a:t> install. </a:t>
            </a:r>
          </a:p>
          <a:p>
            <a:pPr defTabSz="914400">
              <a:lnSpc>
                <a:spcPct val="90000"/>
              </a:lnSpc>
              <a:spcBef>
                <a:spcPts val="1000"/>
              </a:spcBef>
              <a:spcAft>
                <a:spcPts val="600"/>
              </a:spcAft>
              <a:buClr>
                <a:schemeClr val="accent2"/>
              </a:buClr>
            </a:pPr>
            <a:endParaRPr lang="en-US" sz="1500" dirty="0">
              <a:solidFill>
                <a:schemeClr val="bg1"/>
              </a:solidFill>
            </a:endParaRPr>
          </a:p>
          <a:p>
            <a:pPr defTabSz="914400">
              <a:lnSpc>
                <a:spcPct val="90000"/>
              </a:lnSpc>
              <a:spcBef>
                <a:spcPts val="1000"/>
              </a:spcBef>
              <a:spcAft>
                <a:spcPts val="600"/>
              </a:spcAft>
              <a:buClr>
                <a:schemeClr val="accent2"/>
              </a:buClr>
            </a:pPr>
            <a:r>
              <a:rPr lang="en-US" sz="1500" dirty="0">
                <a:solidFill>
                  <a:schemeClr val="bg1"/>
                </a:solidFill>
              </a:rPr>
              <a:t>Click on the middle “admin” to access your </a:t>
            </a:r>
            <a:r>
              <a:rPr lang="en-US" sz="1500" dirty="0" err="1">
                <a:solidFill>
                  <a:schemeClr val="bg1"/>
                </a:solidFill>
              </a:rPr>
              <a:t>Omeka</a:t>
            </a:r>
            <a:r>
              <a:rPr lang="en-US" sz="1500" dirty="0">
                <a:solidFill>
                  <a:schemeClr val="bg1"/>
                </a:solidFill>
              </a:rPr>
              <a:t> site.</a:t>
            </a:r>
          </a:p>
          <a:p>
            <a:pPr defTabSz="914400">
              <a:lnSpc>
                <a:spcPct val="90000"/>
              </a:lnSpc>
              <a:spcBef>
                <a:spcPts val="1000"/>
              </a:spcBef>
              <a:spcAft>
                <a:spcPts val="600"/>
              </a:spcAft>
              <a:buClr>
                <a:schemeClr val="accent2"/>
              </a:buClr>
            </a:pPr>
            <a:endParaRPr lang="en-US" sz="1500" dirty="0">
              <a:solidFill>
                <a:schemeClr val="bg1"/>
              </a:solidFill>
            </a:endParaRPr>
          </a:p>
          <a:p>
            <a:pPr defTabSz="914400">
              <a:lnSpc>
                <a:spcPct val="90000"/>
              </a:lnSpc>
              <a:spcBef>
                <a:spcPts val="1000"/>
              </a:spcBef>
              <a:spcAft>
                <a:spcPts val="600"/>
              </a:spcAft>
              <a:buClr>
                <a:schemeClr val="accent2"/>
              </a:buClr>
            </a:pPr>
            <a:r>
              <a:rPr lang="en-US" sz="1500" dirty="0">
                <a:solidFill>
                  <a:schemeClr val="bg1"/>
                </a:solidFill>
              </a:rPr>
              <a:t>You will need to log in using the username and password you created in the previous slide.</a:t>
            </a:r>
          </a:p>
        </p:txBody>
      </p:sp>
      <p:pic>
        <p:nvPicPr>
          <p:cNvPr id="3074" name="Picture 2" descr="See the source image">
            <a:extLst>
              <a:ext uri="{FF2B5EF4-FFF2-40B4-BE49-F238E27FC236}">
                <a16:creationId xmlns:a16="http://schemas.microsoft.com/office/drawing/2014/main" id="{40830DD0-4EF2-497B-B15A-09ABCA754A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19" b="1"/>
          <a:stretch/>
        </p:blipFill>
        <p:spPr bwMode="auto">
          <a:xfrm>
            <a:off x="5297763" y="2182762"/>
            <a:ext cx="6250769" cy="23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27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A6ACC5-6DCB-4438-8BED-008EFB56EE3E}"/>
              </a:ext>
            </a:extLst>
          </p:cNvPr>
          <p:cNvSpPr txBox="1"/>
          <p:nvPr/>
        </p:nvSpPr>
        <p:spPr>
          <a:xfrm>
            <a:off x="315310" y="1093076"/>
            <a:ext cx="3980465" cy="5009612"/>
          </a:xfrm>
          <a:prstGeom prst="rect">
            <a:avLst/>
          </a:prstGeom>
        </p:spPr>
        <p:txBody>
          <a:bodyPr vert="horz" lIns="91440" tIns="45720" rIns="91440" bIns="45720" rtlCol="0">
            <a:normAutofit/>
          </a:bodyPr>
          <a:lstStyle/>
          <a:p>
            <a:pPr defTabSz="914400">
              <a:lnSpc>
                <a:spcPct val="90000"/>
              </a:lnSpc>
              <a:spcAft>
                <a:spcPts val="600"/>
              </a:spcAft>
              <a:buClr>
                <a:srgbClr val="DC7251"/>
              </a:buClr>
            </a:pPr>
            <a:r>
              <a:rPr lang="en-US" sz="1600" dirty="0"/>
              <a:t>Once logged in, go to settings in the upper right hand navigation bar. Under the general settings tab, scroll down until you see the field for </a:t>
            </a:r>
            <a:r>
              <a:rPr lang="en-US" sz="1600" dirty="0" err="1"/>
              <a:t>ImageMagick</a:t>
            </a:r>
            <a:r>
              <a:rPr lang="en-US" sz="1600" dirty="0"/>
              <a:t> Directory Path. </a:t>
            </a:r>
          </a:p>
          <a:p>
            <a:pPr defTabSz="914400">
              <a:lnSpc>
                <a:spcPct val="90000"/>
              </a:lnSpc>
              <a:spcAft>
                <a:spcPts val="600"/>
              </a:spcAft>
              <a:buClr>
                <a:srgbClr val="DC7251"/>
              </a:buClr>
            </a:pPr>
            <a:endParaRPr lang="en-US" sz="1600" dirty="0"/>
          </a:p>
          <a:p>
            <a:pPr defTabSz="914400">
              <a:lnSpc>
                <a:spcPct val="90000"/>
              </a:lnSpc>
              <a:spcAft>
                <a:spcPts val="600"/>
              </a:spcAft>
              <a:buClr>
                <a:srgbClr val="DC7251"/>
              </a:buClr>
            </a:pPr>
            <a:endParaRPr lang="en-US" sz="1600" dirty="0"/>
          </a:p>
          <a:p>
            <a:pPr defTabSz="914400">
              <a:lnSpc>
                <a:spcPct val="90000"/>
              </a:lnSpc>
              <a:spcAft>
                <a:spcPts val="600"/>
              </a:spcAft>
              <a:buClr>
                <a:srgbClr val="DC7251"/>
              </a:buClr>
            </a:pPr>
            <a:r>
              <a:rPr lang="en-US" sz="1600" dirty="0"/>
              <a:t>Enter /</a:t>
            </a:r>
            <a:r>
              <a:rPr lang="en-US" sz="1600" dirty="0" err="1"/>
              <a:t>usr</a:t>
            </a:r>
            <a:r>
              <a:rPr lang="en-US" sz="1600" dirty="0"/>
              <a:t>/bin in that field and click test. It will let you know whether or not that path works. Click save changes when you are done. Setting this path enables you to generate thumbnails and create derivative images in </a:t>
            </a:r>
            <a:r>
              <a:rPr lang="en-US" sz="1600" dirty="0" err="1"/>
              <a:t>Omeka</a:t>
            </a:r>
            <a:r>
              <a:rPr lang="en-US" sz="1600" dirty="0"/>
              <a:t>.</a:t>
            </a:r>
          </a:p>
          <a:p>
            <a:pPr defTabSz="914400">
              <a:lnSpc>
                <a:spcPct val="90000"/>
              </a:lnSpc>
              <a:spcAft>
                <a:spcPts val="600"/>
              </a:spcAft>
              <a:buClr>
                <a:srgbClr val="DC7251"/>
              </a:buClr>
            </a:pPr>
            <a:endParaRPr lang="en-US" sz="1600" dirty="0"/>
          </a:p>
          <a:p>
            <a:pPr defTabSz="914400">
              <a:lnSpc>
                <a:spcPct val="90000"/>
              </a:lnSpc>
              <a:spcAft>
                <a:spcPts val="600"/>
              </a:spcAft>
              <a:buClr>
                <a:srgbClr val="DC7251"/>
              </a:buClr>
            </a:pPr>
            <a:r>
              <a:rPr lang="en-US" sz="1600" b="0" i="0" dirty="0">
                <a:effectLst/>
              </a:rPr>
              <a:t>Remember to click Save Changes in the right hand navigation column when you have finished.</a:t>
            </a:r>
            <a:endParaRPr lang="en-US" sz="1600" dirty="0"/>
          </a:p>
        </p:txBody>
      </p:sp>
      <p:pic>
        <p:nvPicPr>
          <p:cNvPr id="5" name="Picture 4">
            <a:extLst>
              <a:ext uri="{FF2B5EF4-FFF2-40B4-BE49-F238E27FC236}">
                <a16:creationId xmlns:a16="http://schemas.microsoft.com/office/drawing/2014/main" id="{91CAFE1A-FD4A-4086-979A-3795E50E40AB}"/>
              </a:ext>
            </a:extLst>
          </p:cNvPr>
          <p:cNvPicPr>
            <a:picLocks noChangeAspect="1"/>
          </p:cNvPicPr>
          <p:nvPr/>
        </p:nvPicPr>
        <p:blipFill rotWithShape="1">
          <a:blip r:embed="rId2"/>
          <a:srcRect r="4147"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3772991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Arrow pointing to Security sub tab in Settings">
            <a:extLst>
              <a:ext uri="{FF2B5EF4-FFF2-40B4-BE49-F238E27FC236}">
                <a16:creationId xmlns:a16="http://schemas.microsoft.com/office/drawing/2014/main" id="{B059E7F4-751F-41EB-A328-F34A9595DC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383" y="419041"/>
            <a:ext cx="6832815" cy="128115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328A1EE-BEFD-4D2F-A15B-AA0401404F38}"/>
              </a:ext>
            </a:extLst>
          </p:cNvPr>
          <p:cNvSpPr>
            <a:spLocks noChangeArrowheads="1"/>
          </p:cNvSpPr>
          <p:nvPr/>
        </p:nvSpPr>
        <p:spPr bwMode="auto">
          <a:xfrm>
            <a:off x="7639581" y="419041"/>
            <a:ext cx="4149036" cy="22165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defTabSz="914400" eaLnBrk="1" fontAlgn="base" hangingPunct="1">
              <a:lnSpc>
                <a:spcPct val="90000"/>
              </a:lnSpc>
              <a:spcBef>
                <a:spcPct val="0"/>
              </a:spcBef>
              <a:spcAft>
                <a:spcPts val="600"/>
              </a:spcAft>
              <a:buClrTx/>
              <a:buSzTx/>
              <a:tabLst/>
            </a:pPr>
            <a:r>
              <a:rPr kumimoji="0" lang="en-US" altLang="en-US" b="0" i="0" u="none" strike="noStrike" cap="none" normalizeH="0" baseline="0" dirty="0">
                <a:ln>
                  <a:noFill/>
                </a:ln>
                <a:effectLst/>
                <a:latin typeface="+mn-lt"/>
              </a:rPr>
              <a:t>In the Settings section, choose Security.                          </a:t>
            </a:r>
          </a:p>
          <a:p>
            <a:pPr marR="0" lvl="0" defTabSz="914400" eaLnBrk="1" fontAlgn="base" hangingPunct="1">
              <a:lnSpc>
                <a:spcPct val="90000"/>
              </a:lnSpc>
              <a:spcBef>
                <a:spcPct val="0"/>
              </a:spcBef>
              <a:spcAft>
                <a:spcPts val="600"/>
              </a:spcAft>
              <a:buClrTx/>
              <a:buSzTx/>
              <a:tabLst/>
            </a:pPr>
            <a:endParaRPr kumimoji="0" lang="en-US" altLang="en-US" b="0" i="0" u="none" strike="noStrike" cap="none" normalizeH="0" baseline="0" dirty="0">
              <a:ln>
                <a:noFill/>
              </a:ln>
              <a:effectLst/>
              <a:latin typeface="+mn-lt"/>
            </a:endParaRPr>
          </a:p>
          <a:p>
            <a:pPr marR="0" lvl="0" defTabSz="914400" eaLnBrk="1" fontAlgn="base" hangingPunct="1">
              <a:lnSpc>
                <a:spcPct val="90000"/>
              </a:lnSpc>
              <a:spcBef>
                <a:spcPct val="0"/>
              </a:spcBef>
              <a:spcAft>
                <a:spcPts val="600"/>
              </a:spcAft>
              <a:buClrTx/>
              <a:buSzTx/>
              <a:tabLst/>
            </a:pPr>
            <a:r>
              <a:rPr kumimoji="0" lang="en-US" altLang="en-US" b="0" i="0" u="none" strike="noStrike" cap="none" normalizeH="0" baseline="0" dirty="0">
                <a:ln>
                  <a:noFill/>
                </a:ln>
                <a:effectLst/>
                <a:latin typeface="+mn-lt"/>
              </a:rPr>
              <a:t>Security settings enable you to determine the file formats and html markup allowed on your </a:t>
            </a:r>
            <a:r>
              <a:rPr kumimoji="0" lang="en-US" altLang="en-US" b="0" i="0" u="none" strike="noStrike" cap="none" normalizeH="0" baseline="0" dirty="0" err="1">
                <a:ln>
                  <a:noFill/>
                </a:ln>
                <a:effectLst/>
                <a:latin typeface="+mn-lt"/>
              </a:rPr>
              <a:t>Omeka</a:t>
            </a:r>
            <a:r>
              <a:rPr kumimoji="0" lang="en-US" altLang="en-US" b="0" i="0" u="none" strike="noStrike" cap="none" normalizeH="0" baseline="0" dirty="0">
                <a:ln>
                  <a:noFill/>
                </a:ln>
                <a:effectLst/>
                <a:latin typeface="+mn-lt"/>
              </a:rPr>
              <a:t> Classic site and to set Captcha controls to protect your site from automated spam.</a:t>
            </a:r>
          </a:p>
          <a:p>
            <a:pPr marR="0" lvl="0" defTabSz="914400" eaLnBrk="1" fontAlgn="base" hangingPunct="1">
              <a:lnSpc>
                <a:spcPct val="90000"/>
              </a:lnSpc>
              <a:spcBef>
                <a:spcPct val="0"/>
              </a:spcBef>
              <a:spcAft>
                <a:spcPts val="600"/>
              </a:spcAft>
              <a:buClrTx/>
              <a:buSzTx/>
              <a:tabLst/>
            </a:pPr>
            <a:endParaRPr lang="en-US" altLang="en-US" dirty="0">
              <a:latin typeface="+mn-lt"/>
            </a:endParaRPr>
          </a:p>
          <a:p>
            <a:pPr marR="0" lvl="0" defTabSz="914400" eaLnBrk="1" fontAlgn="base" hangingPunct="1">
              <a:lnSpc>
                <a:spcPct val="90000"/>
              </a:lnSpc>
              <a:spcBef>
                <a:spcPct val="0"/>
              </a:spcBef>
              <a:spcAft>
                <a:spcPts val="600"/>
              </a:spcAft>
              <a:buClrTx/>
              <a:buSzTx/>
              <a:tabLst/>
            </a:pPr>
            <a:r>
              <a:rPr kumimoji="0" lang="en-US" altLang="en-US" b="0" i="0" u="none" strike="noStrike" cap="none" normalizeH="0" baseline="0" dirty="0">
                <a:ln>
                  <a:noFill/>
                </a:ln>
                <a:effectLst/>
                <a:latin typeface="+mn-lt"/>
              </a:rPr>
              <a:t>Scroll down to “HTML Filters”</a:t>
            </a:r>
          </a:p>
        </p:txBody>
      </p:sp>
      <p:pic>
        <p:nvPicPr>
          <p:cNvPr id="3" name="Picture 2">
            <a:extLst>
              <a:ext uri="{FF2B5EF4-FFF2-40B4-BE49-F238E27FC236}">
                <a16:creationId xmlns:a16="http://schemas.microsoft.com/office/drawing/2014/main" id="{7B117657-CBA7-4299-8E5D-6009CAC33815}"/>
              </a:ext>
            </a:extLst>
          </p:cNvPr>
          <p:cNvPicPr>
            <a:picLocks noChangeAspect="1"/>
          </p:cNvPicPr>
          <p:nvPr/>
        </p:nvPicPr>
        <p:blipFill>
          <a:blip r:embed="rId3"/>
          <a:stretch>
            <a:fillRect/>
          </a:stretch>
        </p:blipFill>
        <p:spPr>
          <a:xfrm>
            <a:off x="6801117" y="3399553"/>
            <a:ext cx="4762500" cy="2543175"/>
          </a:xfrm>
          <a:prstGeom prst="rect">
            <a:avLst/>
          </a:prstGeom>
        </p:spPr>
      </p:pic>
      <p:sp>
        <p:nvSpPr>
          <p:cNvPr id="14" name="TextBox 13">
            <a:extLst>
              <a:ext uri="{FF2B5EF4-FFF2-40B4-BE49-F238E27FC236}">
                <a16:creationId xmlns:a16="http://schemas.microsoft.com/office/drawing/2014/main" id="{4B9D39C2-3C46-4018-96A8-FC4C6CED2EAB}"/>
              </a:ext>
            </a:extLst>
          </p:cNvPr>
          <p:cNvSpPr txBox="1"/>
          <p:nvPr/>
        </p:nvSpPr>
        <p:spPr>
          <a:xfrm>
            <a:off x="480966" y="3399553"/>
            <a:ext cx="6096000" cy="2585323"/>
          </a:xfrm>
          <a:prstGeom prst="rect">
            <a:avLst/>
          </a:prstGeom>
          <a:noFill/>
        </p:spPr>
        <p:txBody>
          <a:bodyPr wrap="square">
            <a:spAutoFit/>
          </a:bodyPr>
          <a:lstStyle/>
          <a:p>
            <a:r>
              <a:rPr lang="en-US" dirty="0"/>
              <a:t>You may choose whether to filter HTML elements and attributes utilized as you fill in forms and metadata fields on your </a:t>
            </a:r>
            <a:r>
              <a:rPr lang="en-US" dirty="0" err="1"/>
              <a:t>Omeka</a:t>
            </a:r>
            <a:r>
              <a:rPr lang="en-US" dirty="0"/>
              <a:t> site.</a:t>
            </a:r>
          </a:p>
          <a:p>
            <a:endParaRPr lang="en-US" dirty="0"/>
          </a:p>
          <a:p>
            <a:r>
              <a:rPr lang="en-US" dirty="0"/>
              <a:t>By default, all HTML elements and attributes are allowed in </a:t>
            </a:r>
            <a:r>
              <a:rPr lang="en-US" dirty="0" err="1"/>
              <a:t>Omeka</a:t>
            </a:r>
            <a:r>
              <a:rPr lang="en-US" dirty="0"/>
              <a:t> Classic when the box Enable HTML Filtering is unchecked. </a:t>
            </a:r>
          </a:p>
          <a:p>
            <a:endParaRPr lang="en-US" dirty="0"/>
          </a:p>
          <a:p>
            <a:r>
              <a:rPr lang="en-US" dirty="0"/>
              <a:t>We are going to uncheck this box. </a:t>
            </a:r>
          </a:p>
        </p:txBody>
      </p:sp>
    </p:spTree>
    <p:extLst>
      <p:ext uri="{BB962C8B-B14F-4D97-AF65-F5344CB8AC3E}">
        <p14:creationId xmlns:p14="http://schemas.microsoft.com/office/powerpoint/2010/main" val="962567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text, indoor, decorated&#10;&#10;Description automatically generated">
            <a:extLst>
              <a:ext uri="{FF2B5EF4-FFF2-40B4-BE49-F238E27FC236}">
                <a16:creationId xmlns:a16="http://schemas.microsoft.com/office/drawing/2014/main" id="{6710E468-B6CD-4A4E-A55C-2E6C351872A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8437" y="1013475"/>
            <a:ext cx="6253058" cy="4830487"/>
          </a:xfrm>
          <a:prstGeom prst="rect">
            <a:avLst/>
          </a:prstGeom>
        </p:spPr>
      </p:pic>
      <p:pic>
        <p:nvPicPr>
          <p:cNvPr id="12" name="Picture 11" descr="A group of framed paintings on a wall&#10;&#10;Description automatically generated with low confidence">
            <a:extLst>
              <a:ext uri="{FF2B5EF4-FFF2-40B4-BE49-F238E27FC236}">
                <a16:creationId xmlns:a16="http://schemas.microsoft.com/office/drawing/2014/main" id="{644F6837-DEED-43D6-A9A4-107709004D4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883059" y="1126307"/>
            <a:ext cx="3502643" cy="2215421"/>
          </a:xfrm>
          <a:prstGeom prst="rect">
            <a:avLst/>
          </a:prstGeom>
        </p:spPr>
      </p:pic>
      <p:pic>
        <p:nvPicPr>
          <p:cNvPr id="17" name="Picture 16" descr="A picture containing text, toy&#10;&#10;Description automatically generated">
            <a:extLst>
              <a:ext uri="{FF2B5EF4-FFF2-40B4-BE49-F238E27FC236}">
                <a16:creationId xmlns:a16="http://schemas.microsoft.com/office/drawing/2014/main" id="{FF5B7141-7AD7-4C44-9B40-B602F9E9439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781285" y="4324364"/>
            <a:ext cx="3808604" cy="1511659"/>
          </a:xfrm>
          <a:prstGeom prst="rect">
            <a:avLst/>
          </a:prstGeom>
        </p:spPr>
      </p:pic>
      <p:sp>
        <p:nvSpPr>
          <p:cNvPr id="10" name="TextBox 9">
            <a:extLst>
              <a:ext uri="{FF2B5EF4-FFF2-40B4-BE49-F238E27FC236}">
                <a16:creationId xmlns:a16="http://schemas.microsoft.com/office/drawing/2014/main" id="{9E5FC62B-4859-4B22-B642-65CCAB1EE4DD}"/>
              </a:ext>
            </a:extLst>
          </p:cNvPr>
          <p:cNvSpPr txBox="1"/>
          <p:nvPr/>
        </p:nvSpPr>
        <p:spPr>
          <a:xfrm>
            <a:off x="818437" y="5360914"/>
            <a:ext cx="6253058" cy="483048"/>
          </a:xfrm>
          <a:prstGeom prst="rect">
            <a:avLst/>
          </a:prstGeom>
          <a:solidFill>
            <a:srgbClr val="000000">
              <a:alpha val="50000"/>
            </a:srgbClr>
          </a:solidFill>
          <a:ln>
            <a:noFill/>
          </a:ln>
        </p:spPr>
        <p:txBody>
          <a:bodyPr wrap="square" rtlCol="0">
            <a:noAutofit/>
          </a:bodyPr>
          <a:lstStyle/>
          <a:p>
            <a:pPr algn="ctr">
              <a:spcAft>
                <a:spcPts val="600"/>
              </a:spcAft>
            </a:pPr>
            <a:r>
              <a:rPr lang="en-US" sz="1250">
                <a:solidFill>
                  <a:srgbClr val="FFFFFF"/>
                </a:solidFill>
              </a:rPr>
              <a:t>ITEM</a:t>
            </a:r>
          </a:p>
        </p:txBody>
      </p:sp>
      <p:sp>
        <p:nvSpPr>
          <p:cNvPr id="15" name="TextBox 14">
            <a:extLst>
              <a:ext uri="{FF2B5EF4-FFF2-40B4-BE49-F238E27FC236}">
                <a16:creationId xmlns:a16="http://schemas.microsoft.com/office/drawing/2014/main" id="{D92C0786-119A-43C9-841F-E037FA40781C}"/>
              </a:ext>
            </a:extLst>
          </p:cNvPr>
          <p:cNvSpPr txBox="1"/>
          <p:nvPr/>
        </p:nvSpPr>
        <p:spPr>
          <a:xfrm>
            <a:off x="7883059" y="3120186"/>
            <a:ext cx="3502643" cy="221542"/>
          </a:xfrm>
          <a:prstGeom prst="rect">
            <a:avLst/>
          </a:prstGeom>
          <a:solidFill>
            <a:srgbClr val="000000">
              <a:alpha val="50000"/>
            </a:srgbClr>
          </a:solidFill>
          <a:ln>
            <a:noFill/>
          </a:ln>
        </p:spPr>
        <p:txBody>
          <a:bodyPr wrap="square">
            <a:noAutofit/>
          </a:bodyPr>
          <a:lstStyle/>
          <a:p>
            <a:pPr algn="ctr">
              <a:spcAft>
                <a:spcPts val="600"/>
              </a:spcAft>
            </a:pPr>
            <a:r>
              <a:rPr lang="en-US" sz="1250">
                <a:solidFill>
                  <a:srgbClr val="FFFFFF"/>
                </a:solidFill>
              </a:rPr>
              <a:t>COLLECTION</a:t>
            </a:r>
          </a:p>
        </p:txBody>
      </p:sp>
      <p:sp>
        <p:nvSpPr>
          <p:cNvPr id="18" name="TextBox 17">
            <a:extLst>
              <a:ext uri="{FF2B5EF4-FFF2-40B4-BE49-F238E27FC236}">
                <a16:creationId xmlns:a16="http://schemas.microsoft.com/office/drawing/2014/main" id="{7972533B-529A-4BFE-8D8F-EF16CBD35FB0}"/>
              </a:ext>
            </a:extLst>
          </p:cNvPr>
          <p:cNvSpPr txBox="1"/>
          <p:nvPr/>
        </p:nvSpPr>
        <p:spPr>
          <a:xfrm>
            <a:off x="7883059" y="5888073"/>
            <a:ext cx="3502643" cy="264796"/>
          </a:xfrm>
          <a:prstGeom prst="rect">
            <a:avLst/>
          </a:prstGeom>
          <a:solidFill>
            <a:srgbClr val="000000">
              <a:alpha val="50000"/>
            </a:srgbClr>
          </a:solidFill>
          <a:ln>
            <a:noFill/>
          </a:ln>
        </p:spPr>
        <p:txBody>
          <a:bodyPr wrap="square" rtlCol="0">
            <a:noAutofit/>
          </a:bodyPr>
          <a:lstStyle/>
          <a:p>
            <a:pPr algn="ctr">
              <a:spcAft>
                <a:spcPts val="600"/>
              </a:spcAft>
            </a:pPr>
            <a:r>
              <a:rPr lang="en-US" sz="1250" dirty="0">
                <a:solidFill>
                  <a:srgbClr val="FFFFFF"/>
                </a:solidFill>
              </a:rPr>
              <a:t>EXHIBITION | EXHIBIT</a:t>
            </a:r>
          </a:p>
        </p:txBody>
      </p:sp>
    </p:spTree>
    <p:extLst>
      <p:ext uri="{BB962C8B-B14F-4D97-AF65-F5344CB8AC3E}">
        <p14:creationId xmlns:p14="http://schemas.microsoft.com/office/powerpoint/2010/main" val="356009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E6049-1182-4CE7-B862-61D42D3225EB}"/>
              </a:ext>
            </a:extLst>
          </p:cNvPr>
          <p:cNvSpPr>
            <a:spLocks noGrp="1"/>
          </p:cNvSpPr>
          <p:nvPr>
            <p:ph type="title"/>
          </p:nvPr>
        </p:nvSpPr>
        <p:spPr>
          <a:xfrm>
            <a:off x="640080" y="2681105"/>
            <a:ext cx="3401568" cy="1495794"/>
          </a:xfrm>
          <a:solidFill>
            <a:srgbClr val="FFFFFF"/>
          </a:solidFill>
          <a:ln>
            <a:solidFill>
              <a:srgbClr val="262626"/>
            </a:solidFill>
          </a:ln>
        </p:spPr>
        <p:txBody>
          <a:bodyPr vert="horz" lIns="182880" tIns="182880" rIns="182880" bIns="182880" rtlCol="0" anchor="ctr">
            <a:normAutofit/>
          </a:bodyPr>
          <a:lstStyle/>
          <a:p>
            <a:r>
              <a:rPr lang="en-US" sz="2600"/>
              <a:t>What is Metadata? Why Does It Matter?</a:t>
            </a:r>
          </a:p>
        </p:txBody>
      </p:sp>
      <p:sp useBgFill="1">
        <p:nvSpPr>
          <p:cNvPr id="18" name="Rectangle 17">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extBox 9">
            <a:extLst>
              <a:ext uri="{FF2B5EF4-FFF2-40B4-BE49-F238E27FC236}">
                <a16:creationId xmlns:a16="http://schemas.microsoft.com/office/drawing/2014/main" id="{6E8E7962-5BC2-4BBE-9B83-C09D6288CCFB}"/>
              </a:ext>
            </a:extLst>
          </p:cNvPr>
          <p:cNvGraphicFramePr/>
          <p:nvPr>
            <p:extLst>
              <p:ext uri="{D42A27DB-BD31-4B8C-83A1-F6EECF244321}">
                <p14:modId xmlns:p14="http://schemas.microsoft.com/office/powerpoint/2010/main" val="684747062"/>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2397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3541-32A3-41DF-8FCD-D143E0073B90}"/>
              </a:ext>
            </a:extLst>
          </p:cNvPr>
          <p:cNvSpPr>
            <a:spLocks noGrp="1"/>
          </p:cNvSpPr>
          <p:nvPr>
            <p:ph type="title"/>
          </p:nvPr>
        </p:nvSpPr>
        <p:spPr>
          <a:xfrm>
            <a:off x="2231136" y="964692"/>
            <a:ext cx="7729728" cy="1188720"/>
          </a:xfrm>
        </p:spPr>
        <p:txBody>
          <a:bodyPr>
            <a:normAutofit/>
          </a:bodyPr>
          <a:lstStyle/>
          <a:p>
            <a:r>
              <a:rPr lang="en-US"/>
              <a:t>Omeka’s Internal Logic</a:t>
            </a:r>
            <a:endParaRPr lang="en-US" dirty="0"/>
          </a:p>
        </p:txBody>
      </p:sp>
      <p:graphicFrame>
        <p:nvGraphicFramePr>
          <p:cNvPr id="20" name="Content Placeholder 2">
            <a:extLst>
              <a:ext uri="{FF2B5EF4-FFF2-40B4-BE49-F238E27FC236}">
                <a16:creationId xmlns:a16="http://schemas.microsoft.com/office/drawing/2014/main" id="{BD78F723-ACF0-41A9-9AC2-F1E005BE2172}"/>
              </a:ext>
            </a:extLst>
          </p:cNvPr>
          <p:cNvGraphicFramePr>
            <a:graphicFrameLocks noGrp="1"/>
          </p:cNvGraphicFramePr>
          <p:nvPr>
            <p:ph idx="1"/>
            <p:extLst>
              <p:ext uri="{D42A27DB-BD31-4B8C-83A1-F6EECF244321}">
                <p14:modId xmlns:p14="http://schemas.microsoft.com/office/powerpoint/2010/main" val="3195914161"/>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80991B6A-27CE-4BBA-8B4B-CD307912AACF}"/>
              </a:ext>
            </a:extLst>
          </p:cNvPr>
          <p:cNvSpPr txBox="1"/>
          <p:nvPr/>
        </p:nvSpPr>
        <p:spPr>
          <a:xfrm>
            <a:off x="838200" y="6078071"/>
            <a:ext cx="10309412" cy="523220"/>
          </a:xfrm>
          <a:prstGeom prst="rect">
            <a:avLst/>
          </a:prstGeom>
          <a:noFill/>
        </p:spPr>
        <p:txBody>
          <a:bodyPr wrap="square" rtlCol="0">
            <a:spAutoFit/>
          </a:bodyPr>
          <a:lstStyle/>
          <a:p>
            <a:pPr algn="ctr"/>
            <a:r>
              <a:rPr lang="en-US" sz="2800" dirty="0"/>
              <a:t>But to get to this logic, we first need to add items. </a:t>
            </a:r>
          </a:p>
        </p:txBody>
      </p:sp>
    </p:spTree>
    <p:extLst>
      <p:ext uri="{BB962C8B-B14F-4D97-AF65-F5344CB8AC3E}">
        <p14:creationId xmlns:p14="http://schemas.microsoft.com/office/powerpoint/2010/main" val="3171732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19" name="Picture 5">
            <a:extLst>
              <a:ext uri="{FF2B5EF4-FFF2-40B4-BE49-F238E27FC236}">
                <a16:creationId xmlns:a16="http://schemas.microsoft.com/office/drawing/2014/main" id="{FD7AA563-58D8-4088-A117-38E94C534C8D}"/>
              </a:ext>
            </a:extLst>
          </p:cNvPr>
          <p:cNvPicPr>
            <a:picLocks noChangeAspect="1"/>
          </p:cNvPicPr>
          <p:nvPr/>
        </p:nvPicPr>
        <p:blipFill rotWithShape="1">
          <a:blip r:embed="rId2">
            <a:duotone>
              <a:schemeClr val="accent2">
                <a:shade val="45000"/>
                <a:satMod val="135000"/>
              </a:schemeClr>
              <a:prstClr val="white"/>
            </a:duotone>
            <a:alphaModFix amt="25000"/>
          </a:blip>
          <a:srcRect b="12791"/>
          <a:stretch/>
        </p:blipFill>
        <p:spPr>
          <a:xfrm>
            <a:off x="20" y="10"/>
            <a:ext cx="12191980" cy="6857990"/>
          </a:xfrm>
          <a:prstGeom prst="rect">
            <a:avLst/>
          </a:prstGeom>
        </p:spPr>
      </p:pic>
      <p:sp>
        <p:nvSpPr>
          <p:cNvPr id="2" name="Title 1">
            <a:extLst>
              <a:ext uri="{FF2B5EF4-FFF2-40B4-BE49-F238E27FC236}">
                <a16:creationId xmlns:a16="http://schemas.microsoft.com/office/drawing/2014/main" id="{30469A0F-8378-41C2-8CF8-1DD4458A3F45}"/>
              </a:ext>
            </a:extLst>
          </p:cNvPr>
          <p:cNvSpPr>
            <a:spLocks noGrp="1"/>
          </p:cNvSpPr>
          <p:nvPr>
            <p:ph type="title"/>
          </p:nvPr>
        </p:nvSpPr>
        <p:spPr>
          <a:xfrm>
            <a:off x="2231136" y="964692"/>
            <a:ext cx="7729728" cy="1188720"/>
          </a:xfrm>
          <a:solidFill>
            <a:srgbClr val="FFFFFF">
              <a:alpha val="80000"/>
            </a:srgbClr>
          </a:solidFill>
        </p:spPr>
        <p:txBody>
          <a:bodyPr>
            <a:normAutofit/>
          </a:bodyPr>
          <a:lstStyle/>
          <a:p>
            <a:r>
              <a:rPr lang="en-US"/>
              <a:t>What is an Item?</a:t>
            </a:r>
          </a:p>
        </p:txBody>
      </p:sp>
      <p:graphicFrame>
        <p:nvGraphicFramePr>
          <p:cNvPr id="21" name="Content Placeholder 2">
            <a:extLst>
              <a:ext uri="{FF2B5EF4-FFF2-40B4-BE49-F238E27FC236}">
                <a16:creationId xmlns:a16="http://schemas.microsoft.com/office/drawing/2014/main" id="{20D23275-5E14-4AEB-8AB4-47C42258CB86}"/>
              </a:ext>
            </a:extLst>
          </p:cNvPr>
          <p:cNvGraphicFramePr>
            <a:graphicFrameLocks noGrp="1"/>
          </p:cNvGraphicFramePr>
          <p:nvPr>
            <p:ph idx="1"/>
            <p:extLst>
              <p:ext uri="{D42A27DB-BD31-4B8C-83A1-F6EECF244321}">
                <p14:modId xmlns:p14="http://schemas.microsoft.com/office/powerpoint/2010/main" val="3742682390"/>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057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56EFEE-773B-49A0-8E9F-DBC61DFE6D0B}"/>
              </a:ext>
            </a:extLst>
          </p:cNvPr>
          <p:cNvSpPr>
            <a:spLocks noGrp="1"/>
          </p:cNvSpPr>
          <p:nvPr>
            <p:ph type="title"/>
          </p:nvPr>
        </p:nvSpPr>
        <p:spPr>
          <a:xfrm>
            <a:off x="1179226" y="268700"/>
            <a:ext cx="9833548" cy="1176932"/>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Adding an Item</a:t>
            </a:r>
          </a:p>
        </p:txBody>
      </p:sp>
      <p:pic>
        <p:nvPicPr>
          <p:cNvPr id="11" name="Content Placeholder 10">
            <a:extLst>
              <a:ext uri="{FF2B5EF4-FFF2-40B4-BE49-F238E27FC236}">
                <a16:creationId xmlns:a16="http://schemas.microsoft.com/office/drawing/2014/main" id="{9FC48F12-2CE2-4AA8-A271-71249B5527CE}"/>
              </a:ext>
            </a:extLst>
          </p:cNvPr>
          <p:cNvPicPr>
            <a:picLocks noGrp="1" noChangeAspect="1"/>
          </p:cNvPicPr>
          <p:nvPr>
            <p:ph sz="half" idx="1"/>
          </p:nvPr>
        </p:nvPicPr>
        <p:blipFill>
          <a:blip r:embed="rId2"/>
          <a:stretch>
            <a:fillRect/>
          </a:stretch>
        </p:blipFill>
        <p:spPr>
          <a:xfrm>
            <a:off x="139786" y="2627113"/>
            <a:ext cx="3935332" cy="2110011"/>
          </a:xfrm>
          <a:prstGeom prst="rect">
            <a:avLst/>
          </a:prstGeom>
        </p:spPr>
      </p:pic>
      <p:pic>
        <p:nvPicPr>
          <p:cNvPr id="12" name="Content Placeholder 11">
            <a:extLst>
              <a:ext uri="{FF2B5EF4-FFF2-40B4-BE49-F238E27FC236}">
                <a16:creationId xmlns:a16="http://schemas.microsoft.com/office/drawing/2014/main" id="{C9DCD7E7-9ED8-463D-A9C5-6D8D4077FFE5}"/>
              </a:ext>
            </a:extLst>
          </p:cNvPr>
          <p:cNvPicPr>
            <a:picLocks noGrp="1" noChangeAspect="1"/>
          </p:cNvPicPr>
          <p:nvPr>
            <p:ph sz="half" idx="2"/>
          </p:nvPr>
        </p:nvPicPr>
        <p:blipFill>
          <a:blip r:embed="rId3"/>
          <a:stretch>
            <a:fillRect/>
          </a:stretch>
        </p:blipFill>
        <p:spPr>
          <a:xfrm>
            <a:off x="4626444" y="2627113"/>
            <a:ext cx="1716088" cy="3010518"/>
          </a:xfrm>
          <a:prstGeom prst="rect">
            <a:avLst/>
          </a:prstGeom>
        </p:spPr>
      </p:pic>
      <p:sp>
        <p:nvSpPr>
          <p:cNvPr id="7" name="Text Placeholder 6">
            <a:extLst>
              <a:ext uri="{FF2B5EF4-FFF2-40B4-BE49-F238E27FC236}">
                <a16:creationId xmlns:a16="http://schemas.microsoft.com/office/drawing/2014/main" id="{6360A171-DFC1-4050-B5FB-21DBBA751113}"/>
              </a:ext>
            </a:extLst>
          </p:cNvPr>
          <p:cNvSpPr>
            <a:spLocks noGrp="1"/>
          </p:cNvSpPr>
          <p:nvPr>
            <p:ph type="body" idx="4294967295"/>
          </p:nvPr>
        </p:nvSpPr>
        <p:spPr>
          <a:xfrm>
            <a:off x="355646" y="1769609"/>
            <a:ext cx="3503613" cy="609600"/>
          </a:xfrm>
          <a:solidFill>
            <a:srgbClr val="000000">
              <a:alpha val="50000"/>
            </a:srgbClr>
          </a:solidFill>
          <a:ln>
            <a:noFill/>
          </a:ln>
        </p:spPr>
        <p:txBody>
          <a:bodyPr wrap="square" anchor="ctr">
            <a:noAutofit/>
          </a:bodyPr>
          <a:lstStyle/>
          <a:p>
            <a:pPr marL="0" indent="0" algn="ctr">
              <a:buNone/>
            </a:pPr>
            <a:r>
              <a:rPr lang="en-US" sz="1800" dirty="0">
                <a:solidFill>
                  <a:srgbClr val="FFFFFF"/>
                </a:solidFill>
              </a:rPr>
              <a:t>1. Navigate to Your Dashboard</a:t>
            </a:r>
          </a:p>
        </p:txBody>
      </p:sp>
      <p:sp>
        <p:nvSpPr>
          <p:cNvPr id="9" name="Text Placeholder 8">
            <a:extLst>
              <a:ext uri="{FF2B5EF4-FFF2-40B4-BE49-F238E27FC236}">
                <a16:creationId xmlns:a16="http://schemas.microsoft.com/office/drawing/2014/main" id="{B5DB3F24-17D2-43C9-932E-152ADA3FC62D}"/>
              </a:ext>
            </a:extLst>
          </p:cNvPr>
          <p:cNvSpPr>
            <a:spLocks noGrp="1"/>
          </p:cNvSpPr>
          <p:nvPr>
            <p:ph type="body" sz="quarter" idx="4294967295"/>
          </p:nvPr>
        </p:nvSpPr>
        <p:spPr>
          <a:xfrm>
            <a:off x="4333595" y="1802480"/>
            <a:ext cx="4335462" cy="609600"/>
          </a:xfrm>
          <a:solidFill>
            <a:srgbClr val="000000">
              <a:alpha val="50000"/>
            </a:srgbClr>
          </a:solidFill>
          <a:ln>
            <a:noFill/>
          </a:ln>
        </p:spPr>
        <p:txBody>
          <a:bodyPr wrap="square" anchor="ctr">
            <a:noAutofit/>
          </a:bodyPr>
          <a:lstStyle/>
          <a:p>
            <a:pPr marL="0" indent="0" algn="ctr">
              <a:buNone/>
            </a:pPr>
            <a:r>
              <a:rPr lang="en-US" sz="1800" dirty="0">
                <a:solidFill>
                  <a:srgbClr val="FFFFFF"/>
                </a:solidFill>
              </a:rPr>
              <a:t>2. Click the items tab in the left-hand navigation bar.</a:t>
            </a:r>
          </a:p>
        </p:txBody>
      </p:sp>
      <p:pic>
        <p:nvPicPr>
          <p:cNvPr id="13" name="Picture 12">
            <a:extLst>
              <a:ext uri="{FF2B5EF4-FFF2-40B4-BE49-F238E27FC236}">
                <a16:creationId xmlns:a16="http://schemas.microsoft.com/office/drawing/2014/main" id="{6096C24A-54D8-451C-9328-18CEB94EEE7B}"/>
              </a:ext>
            </a:extLst>
          </p:cNvPr>
          <p:cNvPicPr>
            <a:picLocks noChangeAspect="1"/>
          </p:cNvPicPr>
          <p:nvPr/>
        </p:nvPicPr>
        <p:blipFill>
          <a:blip r:embed="rId4"/>
          <a:stretch>
            <a:fillRect/>
          </a:stretch>
        </p:blipFill>
        <p:spPr>
          <a:xfrm>
            <a:off x="6754073" y="3989968"/>
            <a:ext cx="5298141" cy="1239201"/>
          </a:xfrm>
          <a:prstGeom prst="rect">
            <a:avLst/>
          </a:prstGeom>
        </p:spPr>
      </p:pic>
      <p:sp>
        <p:nvSpPr>
          <p:cNvPr id="18" name="TextBox 17">
            <a:extLst>
              <a:ext uri="{FF2B5EF4-FFF2-40B4-BE49-F238E27FC236}">
                <a16:creationId xmlns:a16="http://schemas.microsoft.com/office/drawing/2014/main" id="{36031643-F94D-46C4-BF96-FBDF5C915BC3}"/>
              </a:ext>
            </a:extLst>
          </p:cNvPr>
          <p:cNvSpPr txBox="1"/>
          <p:nvPr/>
        </p:nvSpPr>
        <p:spPr>
          <a:xfrm>
            <a:off x="7642264" y="3429000"/>
            <a:ext cx="3801329" cy="369332"/>
          </a:xfrm>
          <a:prstGeom prst="rect">
            <a:avLst/>
          </a:prstGeom>
          <a:solidFill>
            <a:schemeClr val="tx1">
              <a:lumMod val="50000"/>
              <a:lumOff val="50000"/>
            </a:schemeClr>
          </a:solidFill>
        </p:spPr>
        <p:txBody>
          <a:bodyPr wrap="square">
            <a:spAutoFit/>
          </a:bodyPr>
          <a:lstStyle/>
          <a:p>
            <a:r>
              <a:rPr lang="en-US" dirty="0">
                <a:solidFill>
                  <a:schemeClr val="bg1"/>
                </a:solidFill>
              </a:rPr>
              <a:t>3. Click the add an item button.</a:t>
            </a:r>
          </a:p>
        </p:txBody>
      </p:sp>
    </p:spTree>
    <p:extLst>
      <p:ext uri="{BB962C8B-B14F-4D97-AF65-F5344CB8AC3E}">
        <p14:creationId xmlns:p14="http://schemas.microsoft.com/office/powerpoint/2010/main" val="1893434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6151" name="Rectangle 7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2" name="Rectangle 7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840DCDA-ADB8-4773-A079-0E04F5C0CC2A}"/>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a:solidFill>
                  <a:schemeClr val="bg1"/>
                </a:solidFill>
              </a:rPr>
              <a:t>Adding an Item &amp; Its Metadata</a:t>
            </a:r>
          </a:p>
        </p:txBody>
      </p:sp>
      <p:sp>
        <p:nvSpPr>
          <p:cNvPr id="6" name="Content Placeholder 5">
            <a:extLst>
              <a:ext uri="{FF2B5EF4-FFF2-40B4-BE49-F238E27FC236}">
                <a16:creationId xmlns:a16="http://schemas.microsoft.com/office/drawing/2014/main" id="{849886A1-8D3B-453F-8936-4259619F8632}"/>
              </a:ext>
            </a:extLst>
          </p:cNvPr>
          <p:cNvSpPr>
            <a:spLocks noGrp="1"/>
          </p:cNvSpPr>
          <p:nvPr>
            <p:ph sz="half" idx="2"/>
          </p:nvPr>
        </p:nvSpPr>
        <p:spPr>
          <a:xfrm>
            <a:off x="86518" y="2617867"/>
            <a:ext cx="4477871" cy="3993777"/>
          </a:xfrm>
        </p:spPr>
        <p:txBody>
          <a:bodyPr vert="horz" lIns="91440" tIns="45720" rIns="91440" bIns="45720" rtlCol="0">
            <a:normAutofit lnSpcReduction="10000"/>
          </a:bodyPr>
          <a:lstStyle/>
          <a:p>
            <a:pPr marL="0" indent="0">
              <a:lnSpc>
                <a:spcPct val="90000"/>
              </a:lnSpc>
              <a:buNone/>
            </a:pPr>
            <a:r>
              <a:rPr lang="en-US" sz="1400" dirty="0">
                <a:solidFill>
                  <a:schemeClr val="bg1"/>
                </a:solidFill>
              </a:rPr>
              <a:t>In the Dublin Core tab of adding an item, fill out as many metadata fields as possible. You can go back later to edit and/or add more. </a:t>
            </a:r>
          </a:p>
          <a:p>
            <a:pPr marL="0" indent="0">
              <a:lnSpc>
                <a:spcPct val="90000"/>
              </a:lnSpc>
              <a:buNone/>
            </a:pPr>
            <a:endParaRPr lang="en-US" sz="1400" dirty="0">
              <a:solidFill>
                <a:schemeClr val="bg1"/>
              </a:solidFill>
            </a:endParaRPr>
          </a:p>
          <a:p>
            <a:pPr marL="0" indent="0">
              <a:lnSpc>
                <a:spcPct val="90000"/>
              </a:lnSpc>
              <a:buNone/>
            </a:pPr>
            <a:r>
              <a:rPr lang="en-US" sz="1400" dirty="0">
                <a:solidFill>
                  <a:schemeClr val="bg1"/>
                </a:solidFill>
              </a:rPr>
              <a:t>It is best to have comprehensive and meaningful metadata.</a:t>
            </a:r>
          </a:p>
          <a:p>
            <a:pPr marL="0" indent="0">
              <a:lnSpc>
                <a:spcPct val="90000"/>
              </a:lnSpc>
              <a:buNone/>
            </a:pPr>
            <a:endParaRPr lang="en-US" sz="1400" dirty="0">
              <a:solidFill>
                <a:schemeClr val="bg1"/>
              </a:solidFill>
            </a:endParaRPr>
          </a:p>
          <a:p>
            <a:pPr marL="0" indent="0">
              <a:lnSpc>
                <a:spcPct val="90000"/>
              </a:lnSpc>
              <a:buNone/>
            </a:pPr>
            <a:r>
              <a:rPr lang="en-US" sz="1400" dirty="0">
                <a:solidFill>
                  <a:schemeClr val="bg1"/>
                </a:solidFill>
              </a:rPr>
              <a:t>As a reminder: </a:t>
            </a:r>
            <a:r>
              <a:rPr lang="en-US" sz="1400" b="0" i="0" dirty="0">
                <a:solidFill>
                  <a:schemeClr val="bg1"/>
                </a:solidFill>
                <a:effectLst/>
              </a:rPr>
              <a:t>Metadata is a structured way of describing a digital object or group of objects. Metadata enables searching and is important for the preservation of digital objects. It’s important to be as thorough as possible when describing your content in </a:t>
            </a:r>
            <a:r>
              <a:rPr lang="en-US" sz="1400" b="0" i="0" dirty="0" err="1">
                <a:solidFill>
                  <a:schemeClr val="bg1"/>
                </a:solidFill>
                <a:effectLst/>
              </a:rPr>
              <a:t>Omeka</a:t>
            </a:r>
            <a:r>
              <a:rPr lang="en-US" sz="1400" b="0" i="0" dirty="0">
                <a:solidFill>
                  <a:schemeClr val="bg1"/>
                </a:solidFill>
                <a:effectLst/>
              </a:rPr>
              <a:t>. </a:t>
            </a:r>
          </a:p>
          <a:p>
            <a:pPr marL="0" indent="0">
              <a:lnSpc>
                <a:spcPct val="90000"/>
              </a:lnSpc>
              <a:buNone/>
            </a:pPr>
            <a:endParaRPr lang="en-US" sz="1400" b="0" i="0" dirty="0">
              <a:solidFill>
                <a:schemeClr val="bg1"/>
              </a:solidFill>
              <a:effectLst/>
            </a:endParaRPr>
          </a:p>
          <a:p>
            <a:pPr marL="0" indent="0">
              <a:lnSpc>
                <a:spcPct val="90000"/>
              </a:lnSpc>
              <a:buNone/>
            </a:pPr>
            <a:r>
              <a:rPr lang="en-US" sz="1400" b="0" i="0" dirty="0">
                <a:solidFill>
                  <a:schemeClr val="bg1"/>
                </a:solidFill>
                <a:effectLst/>
              </a:rPr>
              <a:t>Dublin Core is a specific set of rules for describing content and it has a fixed set of “elements.” Elements are the different fields: Title, Creator, Subject, Description, Publisher, Contributor, Date, Type, Format, Identifier, Source, Language, Relation, Coverage, and Rights. See Slides 3 – 9 for reference. </a:t>
            </a:r>
            <a:endParaRPr lang="en-US" sz="1400" dirty="0">
              <a:solidFill>
                <a:schemeClr val="bg1"/>
              </a:solidFill>
            </a:endParaRPr>
          </a:p>
        </p:txBody>
      </p:sp>
      <p:pic>
        <p:nvPicPr>
          <p:cNvPr id="6146" name="Picture 2">
            <a:extLst>
              <a:ext uri="{FF2B5EF4-FFF2-40B4-BE49-F238E27FC236}">
                <a16:creationId xmlns:a16="http://schemas.microsoft.com/office/drawing/2014/main" id="{FFC76F0E-7D52-42EC-ADDF-E66A35D2937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5297763" y="1121730"/>
            <a:ext cx="6250769" cy="445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847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30BC020-BDBF-49EB-9898-BAB5BF559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7B9C8-6148-429D-8226-F5621F07F651}"/>
              </a:ext>
            </a:extLst>
          </p:cNvPr>
          <p:cNvSpPr>
            <a:spLocks noGrp="1"/>
          </p:cNvSpPr>
          <p:nvPr>
            <p:ph type="title"/>
          </p:nvPr>
        </p:nvSpPr>
        <p:spPr>
          <a:xfrm>
            <a:off x="2231136" y="3781241"/>
            <a:ext cx="7729729" cy="855406"/>
          </a:xfrm>
          <a:noFill/>
          <a:ln>
            <a:solidFill>
              <a:schemeClr val="bg1"/>
            </a:solidFill>
          </a:ln>
        </p:spPr>
        <p:txBody>
          <a:bodyPr>
            <a:normAutofit/>
          </a:bodyPr>
          <a:lstStyle/>
          <a:p>
            <a:r>
              <a:rPr lang="en-US" sz="2400">
                <a:solidFill>
                  <a:schemeClr val="bg1"/>
                </a:solidFill>
              </a:rPr>
              <a:t>Next: Item Metadata Type</a:t>
            </a:r>
          </a:p>
        </p:txBody>
      </p:sp>
      <p:pic>
        <p:nvPicPr>
          <p:cNvPr id="7170" name="Picture 2">
            <a:extLst>
              <a:ext uri="{FF2B5EF4-FFF2-40B4-BE49-F238E27FC236}">
                <a16:creationId xmlns:a16="http://schemas.microsoft.com/office/drawing/2014/main" id="{28626DE6-2C8B-4765-A1D7-25A052DABF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2018" y="977744"/>
            <a:ext cx="7407964" cy="19075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72DD944-7F18-4073-8CED-277F33647E24}"/>
              </a:ext>
            </a:extLst>
          </p:cNvPr>
          <p:cNvSpPr>
            <a:spLocks noGrp="1"/>
          </p:cNvSpPr>
          <p:nvPr>
            <p:ph idx="1"/>
          </p:nvPr>
        </p:nvSpPr>
        <p:spPr>
          <a:xfrm>
            <a:off x="2238412" y="4846076"/>
            <a:ext cx="7715177" cy="1271556"/>
          </a:xfrm>
        </p:spPr>
        <p:txBody>
          <a:bodyPr>
            <a:normAutofit/>
          </a:bodyPr>
          <a:lstStyle/>
          <a:p>
            <a:pPr marL="0" indent="0">
              <a:buNone/>
            </a:pPr>
            <a:r>
              <a:rPr lang="en-US">
                <a:solidFill>
                  <a:schemeClr val="bg1"/>
                </a:solidFill>
              </a:rPr>
              <a:t>In the item type metadata tab of adding an item, select one of the 16 item types from the dropdown menu. Helper text will appear which will help you determine whether you chose the correct item type. Other additional metadata fields will appear, which you can fill out if you wish.</a:t>
            </a:r>
          </a:p>
        </p:txBody>
      </p:sp>
    </p:spTree>
    <p:extLst>
      <p:ext uri="{BB962C8B-B14F-4D97-AF65-F5344CB8AC3E}">
        <p14:creationId xmlns:p14="http://schemas.microsoft.com/office/powerpoint/2010/main" val="3980593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8CEB-4F41-4E70-AA7A-1D1E9558E93C}"/>
              </a:ext>
            </a:extLst>
          </p:cNvPr>
          <p:cNvSpPr>
            <a:spLocks noGrp="1"/>
          </p:cNvSpPr>
          <p:nvPr>
            <p:ph type="title"/>
          </p:nvPr>
        </p:nvSpPr>
        <p:spPr>
          <a:xfrm>
            <a:off x="804672" y="964692"/>
            <a:ext cx="3066937" cy="1188720"/>
          </a:xfrm>
        </p:spPr>
        <p:txBody>
          <a:bodyPr vert="horz" lIns="182880" tIns="182880" rIns="182880" bIns="182880" rtlCol="0" anchor="ctr">
            <a:normAutofit/>
          </a:bodyPr>
          <a:lstStyle/>
          <a:p>
            <a:r>
              <a:rPr lang="en-US"/>
              <a:t>The files tab </a:t>
            </a:r>
          </a:p>
        </p:txBody>
      </p:sp>
      <p:sp>
        <p:nvSpPr>
          <p:cNvPr id="4" name="Rectangle 1">
            <a:extLst>
              <a:ext uri="{FF2B5EF4-FFF2-40B4-BE49-F238E27FC236}">
                <a16:creationId xmlns:a16="http://schemas.microsoft.com/office/drawing/2014/main" id="{8BD41E0A-D13B-401F-9ED2-06A9249393E7}"/>
              </a:ext>
            </a:extLst>
          </p:cNvPr>
          <p:cNvSpPr>
            <a:spLocks noChangeArrowheads="1"/>
          </p:cNvSpPr>
          <p:nvPr/>
        </p:nvSpPr>
        <p:spPr bwMode="auto">
          <a:xfrm>
            <a:off x="803244" y="2638044"/>
            <a:ext cx="3063765" cy="326320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defTabSz="914400" eaLnBrk="1" fontAlgn="base" hangingPunct="1">
              <a:lnSpc>
                <a:spcPct val="90000"/>
              </a:lnSpc>
              <a:spcBef>
                <a:spcPts val="1000"/>
              </a:spcBef>
              <a:spcAft>
                <a:spcPct val="0"/>
              </a:spcAft>
              <a:buClr>
                <a:schemeClr val="accent2"/>
              </a:buClr>
              <a:buSzTx/>
              <a:tabLst/>
            </a:pPr>
            <a:r>
              <a:rPr kumimoji="0" lang="en-US" altLang="en-US" sz="1400" b="0" i="0" u="none" strike="noStrike" cap="none" normalizeH="0" baseline="0" dirty="0">
                <a:ln>
                  <a:noFill/>
                </a:ln>
                <a:solidFill>
                  <a:schemeClr val="tx1">
                    <a:lumMod val="85000"/>
                    <a:lumOff val="15000"/>
                  </a:schemeClr>
                </a:solidFill>
                <a:effectLst/>
                <a:latin typeface="+mn-lt"/>
              </a:rPr>
              <a:t>In the "Files" tab, simply click "Choose file" to browse your computer and locate the item you'd like to add.</a:t>
            </a:r>
          </a:p>
          <a:p>
            <a:pPr marR="0" lvl="0" indent="-228600" defTabSz="914400" eaLnBrk="1" fontAlgn="base" hangingPunct="1">
              <a:lnSpc>
                <a:spcPct val="90000"/>
              </a:lnSpc>
              <a:spcBef>
                <a:spcPts val="1000"/>
              </a:spcBef>
              <a:spcAft>
                <a:spcPct val="0"/>
              </a:spcAft>
              <a:buClr>
                <a:schemeClr val="accent2"/>
              </a:buClr>
              <a:buSzTx/>
              <a:buFont typeface="Arial" panose="020B0604020202020204" pitchFamily="34" charset="0"/>
              <a:buChar char="•"/>
              <a:tabLst/>
            </a:pPr>
            <a:endParaRPr lang="en-US" altLang="en-US" sz="1400" dirty="0">
              <a:solidFill>
                <a:schemeClr val="tx1">
                  <a:lumMod val="85000"/>
                  <a:lumOff val="15000"/>
                </a:schemeClr>
              </a:solidFill>
              <a:latin typeface="+mn-lt"/>
            </a:endParaRPr>
          </a:p>
          <a:p>
            <a:pPr marR="0" lvl="0" defTabSz="914400" eaLnBrk="1" fontAlgn="base" hangingPunct="1">
              <a:lnSpc>
                <a:spcPct val="90000"/>
              </a:lnSpc>
              <a:spcBef>
                <a:spcPts val="1000"/>
              </a:spcBef>
              <a:spcAft>
                <a:spcPct val="0"/>
              </a:spcAft>
              <a:buClr>
                <a:schemeClr val="accent2"/>
              </a:buClr>
              <a:buSzTx/>
              <a:tabLst/>
            </a:pPr>
            <a:r>
              <a:rPr kumimoji="0" lang="en-US" altLang="en-US" sz="1400" b="0" i="0" u="none" strike="noStrike" cap="none" normalizeH="0" baseline="0" dirty="0">
                <a:ln>
                  <a:noFill/>
                </a:ln>
                <a:solidFill>
                  <a:schemeClr val="tx1">
                    <a:lumMod val="85000"/>
                    <a:lumOff val="15000"/>
                  </a:schemeClr>
                </a:solidFill>
                <a:effectLst/>
                <a:latin typeface="+mn-lt"/>
              </a:rPr>
              <a:t>TIP: </a:t>
            </a:r>
            <a:r>
              <a:rPr lang="en-US" sz="1400" dirty="0">
                <a:solidFill>
                  <a:schemeClr val="tx1">
                    <a:lumMod val="85000"/>
                    <a:lumOff val="15000"/>
                  </a:schemeClr>
                </a:solidFill>
                <a:latin typeface="+mn-lt"/>
              </a:rPr>
              <a:t>In any of the tabs for adding an item, you can decide whether or not you want your item to be public (viewable on the public-facing side), or featured (the item will appear on the public-facing homepage of your install).</a:t>
            </a:r>
          </a:p>
        </p:txBody>
      </p:sp>
      <p:sp>
        <p:nvSpPr>
          <p:cNvPr id="192" name="Rectangle 191">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6BC2B2A8-818D-4E1F-A991-DAFAB1D4D0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078" r="3510"/>
          <a:stretch/>
        </p:blipFill>
        <p:spPr bwMode="auto">
          <a:xfrm>
            <a:off x="4823366" y="1695450"/>
            <a:ext cx="6227064" cy="374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91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C89292-21B4-41B1-ACF1-59E49BC979E1}"/>
              </a:ext>
            </a:extLst>
          </p:cNvPr>
          <p:cNvSpPr>
            <a:spLocks noGrp="1"/>
          </p:cNvSpPr>
          <p:nvPr>
            <p:ph type="title"/>
          </p:nvPr>
        </p:nvSpPr>
        <p:spPr>
          <a:xfrm>
            <a:off x="2231136" y="964692"/>
            <a:ext cx="7729728" cy="1188720"/>
          </a:xfrm>
          <a:solidFill>
            <a:schemeClr val="bg1">
              <a:alpha val="30000"/>
            </a:schemeClr>
          </a:solidFill>
          <a:ln>
            <a:solidFill>
              <a:srgbClr val="FFFFFF"/>
            </a:solidFill>
          </a:ln>
        </p:spPr>
        <p:txBody>
          <a:bodyPr vert="horz" lIns="182880" tIns="182880" rIns="182880" bIns="182880" rtlCol="0" anchor="ctr">
            <a:normAutofit/>
          </a:bodyPr>
          <a:lstStyle/>
          <a:p>
            <a:r>
              <a:rPr lang="en-US" dirty="0">
                <a:solidFill>
                  <a:schemeClr val="tx1"/>
                </a:solidFill>
              </a:rPr>
              <a:t>Items - TAGS</a:t>
            </a:r>
          </a:p>
        </p:txBody>
      </p:sp>
      <p:graphicFrame>
        <p:nvGraphicFramePr>
          <p:cNvPr id="16" name="Content Placeholder 4">
            <a:extLst>
              <a:ext uri="{FF2B5EF4-FFF2-40B4-BE49-F238E27FC236}">
                <a16:creationId xmlns:a16="http://schemas.microsoft.com/office/drawing/2014/main" id="{99D49C02-F953-4EC2-B34C-D232CC97B235}"/>
              </a:ext>
            </a:extLst>
          </p:cNvPr>
          <p:cNvGraphicFramePr>
            <a:graphicFrameLocks noGrp="1"/>
          </p:cNvGraphicFramePr>
          <p:nvPr>
            <p:ph sz="half" idx="1"/>
            <p:extLst>
              <p:ext uri="{D42A27DB-BD31-4B8C-83A1-F6EECF244321}">
                <p14:modId xmlns:p14="http://schemas.microsoft.com/office/powerpoint/2010/main" val="891155482"/>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372235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B027D7-D1A5-4800-90E6-6CEC19E19007}"/>
              </a:ext>
            </a:extLst>
          </p:cNvPr>
          <p:cNvSpPr>
            <a:spLocks noGrp="1"/>
          </p:cNvSpPr>
          <p:nvPr>
            <p:ph type="title" idx="4294967295"/>
          </p:nvPr>
        </p:nvSpPr>
        <p:spPr>
          <a:xfrm>
            <a:off x="5381807" y="964692"/>
            <a:ext cx="5894832" cy="1188720"/>
          </a:xfrm>
        </p:spPr>
        <p:txBody>
          <a:bodyPr vert="horz" lIns="182880" tIns="182880" rIns="182880" bIns="182880" rtlCol="0" anchor="ctr">
            <a:normAutofit/>
          </a:bodyPr>
          <a:lstStyle/>
          <a:p>
            <a:r>
              <a:rPr lang="en-US" dirty="0"/>
              <a:t>Adding Item</a:t>
            </a:r>
          </a:p>
        </p:txBody>
      </p:sp>
      <p:sp>
        <p:nvSpPr>
          <p:cNvPr id="9220" name="Rectangle 70">
            <a:extLst>
              <a:ext uri="{FF2B5EF4-FFF2-40B4-BE49-F238E27FC236}">
                <a16:creationId xmlns:a16="http://schemas.microsoft.com/office/drawing/2014/main" id="{C7EC7370-FF9F-4131-8812-2123F5D9D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315"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1" name="Rectangle 72">
            <a:extLst>
              <a:ext uri="{FF2B5EF4-FFF2-40B4-BE49-F238E27FC236}">
                <a16:creationId xmlns:a16="http://schemas.microsoft.com/office/drawing/2014/main" id="{A3377563-4FF6-4DD0-B84A-CFBB8D78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907"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Graphical user interface, application&#10;&#10;Description automatically generated">
            <a:extLst>
              <a:ext uri="{FF2B5EF4-FFF2-40B4-BE49-F238E27FC236}">
                <a16:creationId xmlns:a16="http://schemas.microsoft.com/office/drawing/2014/main" id="{E03BD3FD-6FBC-49C1-930B-09B2018073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7499" y="1827011"/>
            <a:ext cx="3328416" cy="3211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4A275F-CAF1-4F08-8AA5-8670DD523FC1}"/>
              </a:ext>
            </a:extLst>
          </p:cNvPr>
          <p:cNvSpPr txBox="1"/>
          <p:nvPr/>
        </p:nvSpPr>
        <p:spPr>
          <a:xfrm>
            <a:off x="4958117" y="1324535"/>
            <a:ext cx="6776143" cy="4208929"/>
          </a:xfrm>
          <a:prstGeom prst="ellipse">
            <a:avLst/>
          </a:prstGeom>
        </p:spPr>
        <p:txBody>
          <a:bodyPr vert="horz" lIns="91440" tIns="45720" rIns="91440" bIns="45720" rtlCol="0">
            <a:noAutofit/>
          </a:bodyPr>
          <a:lstStyle/>
          <a:p>
            <a:pPr indent="-228600" defTabSz="914400">
              <a:spcBef>
                <a:spcPts val="1000"/>
              </a:spcBef>
              <a:spcAft>
                <a:spcPts val="600"/>
              </a:spcAft>
              <a:buClr>
                <a:schemeClr val="accent2"/>
              </a:buClr>
              <a:buFont typeface="Arial" panose="020B0604020202020204" pitchFamily="34" charset="0"/>
              <a:buChar char="•"/>
            </a:pPr>
            <a:endParaRPr lang="en-US" sz="1600" spc="200" dirty="0">
              <a:solidFill>
                <a:schemeClr val="tx1">
                  <a:lumMod val="85000"/>
                  <a:lumOff val="15000"/>
                </a:schemeClr>
              </a:solidFill>
            </a:endParaRPr>
          </a:p>
          <a:p>
            <a:pPr marL="0" indent="0" algn="l" rtl="0">
              <a:buNone/>
            </a:pPr>
            <a:r>
              <a:rPr lang="en-US" sz="1600" i="0" dirty="0">
                <a:solidFill>
                  <a:srgbClr val="333333"/>
                </a:solidFill>
                <a:effectLst/>
              </a:rPr>
              <a:t>Once you are finished adding </a:t>
            </a:r>
            <a:r>
              <a:rPr lang="en-US" sz="1600" dirty="0">
                <a:solidFill>
                  <a:srgbClr val="333333"/>
                </a:solidFill>
              </a:rPr>
              <a:t>D</a:t>
            </a:r>
            <a:r>
              <a:rPr lang="en-US" sz="1600" i="0" dirty="0">
                <a:solidFill>
                  <a:srgbClr val="333333"/>
                </a:solidFill>
                <a:effectLst/>
              </a:rPr>
              <a:t>ublin </a:t>
            </a:r>
            <a:r>
              <a:rPr lang="en-US" sz="1600" dirty="0">
                <a:solidFill>
                  <a:srgbClr val="333333"/>
                </a:solidFill>
              </a:rPr>
              <a:t>C</a:t>
            </a:r>
            <a:r>
              <a:rPr lang="en-US" sz="1600" i="0" dirty="0">
                <a:solidFill>
                  <a:srgbClr val="333333"/>
                </a:solidFill>
                <a:effectLst/>
              </a:rPr>
              <a:t>ore and item type metadata and adding the file(s) for your item, you may decide if you want your item to be “public” or “featured” and click the “add item” button.</a:t>
            </a:r>
          </a:p>
          <a:p>
            <a:pPr lvl="1">
              <a:buFont typeface="+mj-lt"/>
              <a:buAutoNum type="alphaLcPeriod"/>
            </a:pPr>
            <a:r>
              <a:rPr lang="en-US" sz="1600" i="0" dirty="0">
                <a:solidFill>
                  <a:srgbClr val="333333"/>
                </a:solidFill>
                <a:effectLst/>
              </a:rPr>
              <a:t> Public: by default, all items added to </a:t>
            </a:r>
            <a:r>
              <a:rPr lang="en-US" sz="1600" i="0" dirty="0" err="1">
                <a:solidFill>
                  <a:srgbClr val="333333"/>
                </a:solidFill>
                <a:effectLst/>
              </a:rPr>
              <a:t>omeka</a:t>
            </a:r>
            <a:r>
              <a:rPr lang="en-US" sz="1600" i="0" dirty="0">
                <a:solidFill>
                  <a:srgbClr val="333333"/>
                </a:solidFill>
                <a:effectLst/>
              </a:rPr>
              <a:t> are hidden from public view on your </a:t>
            </a:r>
            <a:r>
              <a:rPr lang="en-US" sz="1600" i="0" dirty="0" err="1">
                <a:solidFill>
                  <a:srgbClr val="333333"/>
                </a:solidFill>
                <a:effectLst/>
              </a:rPr>
              <a:t>omeka</a:t>
            </a:r>
            <a:r>
              <a:rPr lang="en-US" sz="1600" i="0" dirty="0">
                <a:solidFill>
                  <a:srgbClr val="333333"/>
                </a:solidFill>
                <a:effectLst/>
              </a:rPr>
              <a:t> site. You may change this by checking the box next to “public” under the add item button.</a:t>
            </a:r>
          </a:p>
          <a:p>
            <a:pPr lvl="1">
              <a:buFont typeface="+mj-lt"/>
              <a:buAutoNum type="alphaLcPeriod"/>
            </a:pPr>
            <a:endParaRPr lang="en-US" sz="1600" i="0" dirty="0">
              <a:solidFill>
                <a:srgbClr val="333333"/>
              </a:solidFill>
              <a:effectLst/>
            </a:endParaRPr>
          </a:p>
          <a:p>
            <a:pPr lvl="1">
              <a:buFont typeface="+mj-lt"/>
              <a:buAutoNum type="alphaLcPeriod"/>
            </a:pPr>
            <a:r>
              <a:rPr lang="en-US" sz="1600" i="0" dirty="0">
                <a:solidFill>
                  <a:srgbClr val="333333"/>
                </a:solidFill>
                <a:effectLst/>
              </a:rPr>
              <a:t> Featured: you can choose an item to display prominently on your </a:t>
            </a:r>
            <a:r>
              <a:rPr lang="en-US" sz="1600" i="0" dirty="0" err="1">
                <a:solidFill>
                  <a:srgbClr val="333333"/>
                </a:solidFill>
                <a:effectLst/>
              </a:rPr>
              <a:t>omeka</a:t>
            </a:r>
            <a:r>
              <a:rPr lang="en-US" sz="1600" i="0" dirty="0">
                <a:solidFill>
                  <a:srgbClr val="333333"/>
                </a:solidFill>
                <a:effectLst/>
              </a:rPr>
              <a:t> project homepage by checking the box next to “featured” under the add item button. See the </a:t>
            </a:r>
            <a:r>
              <a:rPr lang="en-US" sz="1600" i="0" u="none" strike="noStrike" dirty="0">
                <a:solidFill>
                  <a:srgbClr val="5B3E91"/>
                </a:solidFill>
                <a:effectLst/>
                <a:hlinkClick r:id="rId3"/>
              </a:rPr>
              <a:t>Georgetown Slavery Archive</a:t>
            </a:r>
            <a:r>
              <a:rPr lang="en-US" sz="1600" i="0" dirty="0">
                <a:solidFill>
                  <a:srgbClr val="333333"/>
                </a:solidFill>
                <a:effectLst/>
              </a:rPr>
              <a:t> for an example of a “featured item”. </a:t>
            </a:r>
            <a:endParaRPr lang="en-US" sz="1600" spc="200" dirty="0">
              <a:solidFill>
                <a:schemeClr val="tx1">
                  <a:lumMod val="85000"/>
                  <a:lumOff val="15000"/>
                </a:schemeClr>
              </a:solidFill>
            </a:endParaRPr>
          </a:p>
          <a:p>
            <a:pPr defTabSz="914400">
              <a:spcBef>
                <a:spcPts val="1000"/>
              </a:spcBef>
              <a:spcAft>
                <a:spcPts val="600"/>
              </a:spcAft>
              <a:buClr>
                <a:schemeClr val="accent2"/>
              </a:buClr>
            </a:pPr>
            <a:r>
              <a:rPr lang="en-US" dirty="0"/>
              <a:t>When you are done adding metadata, click the “add item” button.</a:t>
            </a:r>
          </a:p>
        </p:txBody>
      </p:sp>
    </p:spTree>
    <p:extLst>
      <p:ext uri="{BB962C8B-B14F-4D97-AF65-F5344CB8AC3E}">
        <p14:creationId xmlns:p14="http://schemas.microsoft.com/office/powerpoint/2010/main" val="1825982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244" name="Rectangle 134">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5" name="Rectangle 13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713B8F1-E1B2-4A6A-A3C2-13EEA889762A}"/>
              </a:ext>
            </a:extLst>
          </p:cNvPr>
          <p:cNvSpPr>
            <a:spLocks noChangeArrowheads="1"/>
          </p:cNvSpPr>
          <p:nvPr/>
        </p:nvSpPr>
        <p:spPr bwMode="auto">
          <a:xfrm>
            <a:off x="295835" y="1116106"/>
            <a:ext cx="3886200" cy="49375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ts val="1000"/>
              </a:spcBef>
              <a:spcAft>
                <a:spcPct val="0"/>
              </a:spcAft>
              <a:buClr>
                <a:schemeClr val="accent2"/>
              </a:buClr>
              <a:buSzTx/>
              <a:buFont typeface="Arial" panose="020B0604020202020204" pitchFamily="34" charset="0"/>
              <a:buChar char="•"/>
              <a:tabLst/>
            </a:pPr>
            <a:r>
              <a:rPr kumimoji="0" lang="en-US" altLang="en-US" sz="1500" b="0" i="0" u="none" strike="noStrike" cap="none" normalizeH="0" baseline="0" dirty="0">
                <a:ln>
                  <a:noFill/>
                </a:ln>
                <a:solidFill>
                  <a:schemeClr val="bg1"/>
                </a:solidFill>
                <a:effectLst/>
              </a:rPr>
              <a:t>You will be redirected to the items page, and a box will appear to let you know that your item was successfully added.</a:t>
            </a:r>
          </a:p>
          <a:p>
            <a:pPr marR="0" lvl="0" indent="-228600" defTabSz="914400" fontAlgn="base">
              <a:lnSpc>
                <a:spcPct val="90000"/>
              </a:lnSpc>
              <a:spcBef>
                <a:spcPts val="1000"/>
              </a:spcBef>
              <a:spcAft>
                <a:spcPct val="0"/>
              </a:spcAft>
              <a:buClr>
                <a:schemeClr val="accent2"/>
              </a:buClr>
              <a:buSzTx/>
              <a:buFont typeface="Arial" panose="020B0604020202020204" pitchFamily="34" charset="0"/>
              <a:buChar char="•"/>
              <a:tabLst/>
            </a:pPr>
            <a:r>
              <a:rPr kumimoji="0" lang="en-US" altLang="en-US" sz="1500" b="0" i="0" u="none" strike="noStrike" cap="none" normalizeH="0" baseline="0" dirty="0">
                <a:ln>
                  <a:noFill/>
                </a:ln>
                <a:solidFill>
                  <a:schemeClr val="bg1"/>
                </a:solidFill>
                <a:effectLst/>
              </a:rPr>
              <a:t>              </a:t>
            </a:r>
          </a:p>
          <a:p>
            <a:pPr marL="0" marR="0" lvl="0" indent="-228600" defTabSz="914400" fontAlgn="base">
              <a:lnSpc>
                <a:spcPct val="90000"/>
              </a:lnSpc>
              <a:spcBef>
                <a:spcPts val="1000"/>
              </a:spcBef>
              <a:spcAft>
                <a:spcPct val="0"/>
              </a:spcAft>
              <a:buClr>
                <a:schemeClr val="accent2"/>
              </a:buClr>
              <a:buSzTx/>
              <a:buFont typeface="Arial" panose="020B0604020202020204" pitchFamily="34" charset="0"/>
              <a:buChar char="•"/>
              <a:tabLst/>
            </a:pPr>
            <a:r>
              <a:rPr kumimoji="0" lang="en-US" altLang="en-US" sz="1500" b="0" i="0" u="none" strike="noStrike" cap="none" normalizeH="0" baseline="0" dirty="0">
                <a:ln>
                  <a:noFill/>
                </a:ln>
                <a:solidFill>
                  <a:schemeClr val="bg1"/>
                </a:solidFill>
                <a:effectLst/>
              </a:rPr>
              <a:t>You can view the details, edit, or delete the item from the items page, which you can reach by clicking on the items tab on your left-hand navigation bar.</a:t>
            </a:r>
          </a:p>
          <a:p>
            <a:pPr marR="0" lvl="0" indent="-228600" defTabSz="914400" fontAlgn="base">
              <a:lnSpc>
                <a:spcPct val="90000"/>
              </a:lnSpc>
              <a:spcBef>
                <a:spcPts val="1000"/>
              </a:spcBef>
              <a:spcAft>
                <a:spcPct val="0"/>
              </a:spcAft>
              <a:buClr>
                <a:schemeClr val="accent2"/>
              </a:buClr>
              <a:buSzTx/>
              <a:buFont typeface="Arial" panose="020B0604020202020204" pitchFamily="34" charset="0"/>
              <a:buChar char="•"/>
              <a:tabLst/>
            </a:pPr>
            <a:endParaRPr kumimoji="0" lang="en-US" altLang="en-US" sz="1500" b="0" i="0" u="none" strike="noStrike" cap="none" normalizeH="0" baseline="0" dirty="0">
              <a:ln>
                <a:noFill/>
              </a:ln>
              <a:solidFill>
                <a:schemeClr val="bg1"/>
              </a:solidFill>
              <a:effectLst/>
            </a:endParaRPr>
          </a:p>
          <a:p>
            <a:pPr marL="0" marR="0" lvl="0" indent="-228600" defTabSz="914400" fontAlgn="base">
              <a:lnSpc>
                <a:spcPct val="90000"/>
              </a:lnSpc>
              <a:spcBef>
                <a:spcPts val="1000"/>
              </a:spcBef>
              <a:spcAft>
                <a:spcPct val="0"/>
              </a:spcAft>
              <a:buClr>
                <a:schemeClr val="accent2"/>
              </a:buClr>
              <a:buSzTx/>
              <a:buFont typeface="Arial" panose="020B0604020202020204" pitchFamily="34" charset="0"/>
              <a:buChar char="•"/>
              <a:tabLst/>
            </a:pPr>
            <a:r>
              <a:rPr kumimoji="0" lang="en-US" altLang="en-US" sz="1500" b="0" i="0" u="none" strike="noStrike" cap="none" normalizeH="0" baseline="0" dirty="0">
                <a:ln>
                  <a:noFill/>
                </a:ln>
                <a:solidFill>
                  <a:schemeClr val="bg1"/>
                </a:solidFill>
                <a:effectLst/>
              </a:rPr>
              <a:t>Go ahead and continue to add more items for your final project. </a:t>
            </a:r>
          </a:p>
        </p:txBody>
      </p:sp>
      <p:pic>
        <p:nvPicPr>
          <p:cNvPr id="10242" name="Picture 2">
            <a:extLst>
              <a:ext uri="{FF2B5EF4-FFF2-40B4-BE49-F238E27FC236}">
                <a16:creationId xmlns:a16="http://schemas.microsoft.com/office/drawing/2014/main" id="{CED379D9-404B-47CF-8AE2-A74E33A706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2270309"/>
            <a:ext cx="6250769" cy="2156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740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648D47-5174-4664-B87E-0A8FDCEBC04D}"/>
              </a:ext>
            </a:extLst>
          </p:cNvPr>
          <p:cNvSpPr>
            <a:spLocks noGrp="1"/>
          </p:cNvSpPr>
          <p:nvPr>
            <p:ph idx="1"/>
          </p:nvPr>
        </p:nvSpPr>
        <p:spPr>
          <a:xfrm>
            <a:off x="1089213" y="1016924"/>
            <a:ext cx="5916706" cy="4639137"/>
          </a:xfrm>
        </p:spPr>
        <p:txBody>
          <a:bodyPr anchor="ctr">
            <a:normAutofit fontScale="92500" lnSpcReduction="10000"/>
          </a:bodyPr>
          <a:lstStyle/>
          <a:p>
            <a:pPr marL="0" indent="0">
              <a:lnSpc>
                <a:spcPct val="90000"/>
              </a:lnSpc>
              <a:buNone/>
            </a:pPr>
            <a:r>
              <a:rPr lang="en-US" sz="1500" b="0" i="0" dirty="0">
                <a:solidFill>
                  <a:srgbClr val="404040"/>
                </a:solidFill>
                <a:effectLst/>
              </a:rPr>
              <a:t>As you search for Items to add to your collection, always be mindful of copyright restrictions. </a:t>
            </a:r>
          </a:p>
          <a:p>
            <a:pPr marL="0" indent="0">
              <a:lnSpc>
                <a:spcPct val="90000"/>
              </a:lnSpc>
              <a:buNone/>
            </a:pPr>
            <a:r>
              <a:rPr lang="en-US" sz="1500" b="0" i="0" dirty="0">
                <a:solidFill>
                  <a:srgbClr val="404040"/>
                </a:solidFill>
                <a:effectLst/>
              </a:rPr>
              <a:t>If an image or text is from an electronic database (i.e., </a:t>
            </a:r>
            <a:r>
              <a:rPr lang="en-US" sz="1500" b="0" i="0" dirty="0" err="1">
                <a:solidFill>
                  <a:srgbClr val="404040"/>
                </a:solidFill>
                <a:effectLst/>
              </a:rPr>
              <a:t>ARTStor</a:t>
            </a:r>
            <a:r>
              <a:rPr lang="en-US" sz="1500" b="0" i="0" dirty="0">
                <a:solidFill>
                  <a:srgbClr val="404040"/>
                </a:solidFill>
                <a:effectLst/>
              </a:rPr>
              <a:t>) or a website owned by an organization, there are rules on how you can re-use and display their materials on your </a:t>
            </a:r>
            <a:r>
              <a:rPr lang="en-US" sz="1500" b="0" i="0" dirty="0" err="1">
                <a:solidFill>
                  <a:srgbClr val="404040"/>
                </a:solidFill>
                <a:effectLst/>
              </a:rPr>
              <a:t>Omeka</a:t>
            </a:r>
            <a:r>
              <a:rPr lang="en-US" sz="1500" b="0" i="0" dirty="0">
                <a:solidFill>
                  <a:srgbClr val="404040"/>
                </a:solidFill>
                <a:effectLst/>
              </a:rPr>
              <a:t> site. And while some materials are in the "public domain" there may be rules on how to use them if an organization manages their access.</a:t>
            </a:r>
          </a:p>
          <a:p>
            <a:pPr marL="0" indent="0">
              <a:lnSpc>
                <a:spcPct val="90000"/>
              </a:lnSpc>
              <a:buNone/>
            </a:pPr>
            <a:r>
              <a:rPr lang="en-US" sz="1500" b="0" i="0" dirty="0">
                <a:solidFill>
                  <a:srgbClr val="404040"/>
                </a:solidFill>
                <a:effectLst/>
              </a:rPr>
              <a:t>The following resources will help you jump start your collection. </a:t>
            </a:r>
          </a:p>
          <a:p>
            <a:pPr marL="0" indent="0">
              <a:lnSpc>
                <a:spcPct val="90000"/>
              </a:lnSpc>
              <a:buNone/>
            </a:pPr>
            <a:r>
              <a:rPr lang="en-US" sz="1500" b="1" i="0" dirty="0">
                <a:solidFill>
                  <a:srgbClr val="404040"/>
                </a:solidFill>
                <a:effectLst/>
              </a:rPr>
              <a:t>Digital Collections:</a:t>
            </a:r>
          </a:p>
          <a:p>
            <a:pPr marL="0" indent="0">
              <a:lnSpc>
                <a:spcPct val="90000"/>
              </a:lnSpc>
              <a:buNone/>
            </a:pPr>
            <a:r>
              <a:rPr lang="en-US" sz="1500" b="0" i="0" u="none" strike="noStrike" dirty="0">
                <a:solidFill>
                  <a:srgbClr val="404040"/>
                </a:solidFill>
                <a:effectLst/>
                <a:hlinkClick r:id="rId2"/>
              </a:rPr>
              <a:t>Wikimedia Commons</a:t>
            </a:r>
            <a:endParaRPr lang="en-US" sz="1500" b="0" i="0" dirty="0">
              <a:solidFill>
                <a:srgbClr val="404040"/>
              </a:solidFill>
              <a:effectLst/>
            </a:endParaRPr>
          </a:p>
          <a:p>
            <a:pPr marL="0" indent="0">
              <a:lnSpc>
                <a:spcPct val="90000"/>
              </a:lnSpc>
              <a:buNone/>
            </a:pPr>
            <a:r>
              <a:rPr lang="en-US" sz="1500" b="0" i="0" u="none" strike="noStrike" dirty="0">
                <a:solidFill>
                  <a:srgbClr val="404040"/>
                </a:solidFill>
                <a:effectLst/>
                <a:hlinkClick r:id="rId3"/>
              </a:rPr>
              <a:t>Internet Archive</a:t>
            </a:r>
            <a:endParaRPr lang="en-US" sz="1500" b="0" i="0" dirty="0">
              <a:solidFill>
                <a:srgbClr val="404040"/>
              </a:solidFill>
              <a:effectLst/>
            </a:endParaRPr>
          </a:p>
          <a:p>
            <a:pPr marL="0" indent="0">
              <a:lnSpc>
                <a:spcPct val="90000"/>
              </a:lnSpc>
              <a:buNone/>
            </a:pPr>
            <a:r>
              <a:rPr lang="en-US" sz="1500" b="0" i="0" u="none" strike="noStrike" dirty="0">
                <a:solidFill>
                  <a:srgbClr val="404040"/>
                </a:solidFill>
                <a:effectLst/>
                <a:hlinkClick r:id="rId4"/>
              </a:rPr>
              <a:t>DPLA</a:t>
            </a:r>
            <a:endParaRPr lang="en-US" sz="1500" b="0" i="0" dirty="0">
              <a:solidFill>
                <a:srgbClr val="404040"/>
              </a:solidFill>
              <a:effectLst/>
            </a:endParaRPr>
          </a:p>
          <a:p>
            <a:pPr marL="0" indent="0">
              <a:lnSpc>
                <a:spcPct val="90000"/>
              </a:lnSpc>
              <a:buNone/>
            </a:pPr>
            <a:r>
              <a:rPr lang="en-US" sz="1500" b="0" i="0" u="none" strike="noStrike" dirty="0">
                <a:solidFill>
                  <a:srgbClr val="404040"/>
                </a:solidFill>
                <a:effectLst/>
                <a:hlinkClick r:id="rId5"/>
              </a:rPr>
              <a:t>New York Public Library</a:t>
            </a:r>
            <a:endParaRPr lang="en-US" sz="1500" b="0" i="0" dirty="0">
              <a:solidFill>
                <a:srgbClr val="404040"/>
              </a:solidFill>
              <a:effectLst/>
            </a:endParaRPr>
          </a:p>
          <a:p>
            <a:pPr marL="0" indent="0">
              <a:lnSpc>
                <a:spcPct val="90000"/>
              </a:lnSpc>
              <a:buNone/>
            </a:pPr>
            <a:r>
              <a:rPr lang="en-US" sz="1500" b="0" i="0" u="none" strike="noStrike" dirty="0">
                <a:solidFill>
                  <a:srgbClr val="404040"/>
                </a:solidFill>
                <a:effectLst/>
                <a:hlinkClick r:id="rId6"/>
              </a:rPr>
              <a:t>Hathi Trust Digital Library</a:t>
            </a:r>
            <a:endParaRPr lang="en-US" sz="1500" b="0" i="0" dirty="0">
              <a:solidFill>
                <a:srgbClr val="404040"/>
              </a:solidFill>
              <a:effectLst/>
            </a:endParaRPr>
          </a:p>
          <a:p>
            <a:pPr marL="0" indent="0">
              <a:lnSpc>
                <a:spcPct val="90000"/>
              </a:lnSpc>
              <a:buNone/>
            </a:pPr>
            <a:r>
              <a:rPr lang="en-US" sz="1500" b="0" i="0" u="none" strike="noStrike" dirty="0">
                <a:solidFill>
                  <a:srgbClr val="404040"/>
                </a:solidFill>
                <a:effectLst/>
                <a:hlinkClick r:id="rId7"/>
              </a:rPr>
              <a:t>British Library Labs</a:t>
            </a:r>
            <a:endParaRPr lang="en-US" sz="1500" b="0" i="0" u="none" strike="noStrike" dirty="0">
              <a:solidFill>
                <a:srgbClr val="404040"/>
              </a:solidFill>
              <a:effectLst/>
            </a:endParaRPr>
          </a:p>
          <a:p>
            <a:pPr marL="0" indent="0">
              <a:lnSpc>
                <a:spcPct val="90000"/>
              </a:lnSpc>
              <a:buNone/>
            </a:pPr>
            <a:endParaRPr lang="en-US" sz="1500" dirty="0">
              <a:solidFill>
                <a:srgbClr val="404040"/>
              </a:solidFill>
            </a:endParaRPr>
          </a:p>
          <a:p>
            <a:pPr marL="0" indent="0">
              <a:lnSpc>
                <a:spcPct val="90000"/>
              </a:lnSpc>
              <a:buNone/>
            </a:pPr>
            <a:r>
              <a:rPr lang="en-US" sz="1500" b="0" i="0" dirty="0">
                <a:solidFill>
                  <a:srgbClr val="404040"/>
                </a:solidFill>
                <a:effectLst/>
              </a:rPr>
              <a:t>There are more Resources on our class website’s </a:t>
            </a:r>
            <a:r>
              <a:rPr lang="en-US" sz="1500" b="0" i="0" dirty="0">
                <a:solidFill>
                  <a:srgbClr val="404040"/>
                </a:solidFill>
                <a:effectLst/>
                <a:hlinkClick r:id="rId8"/>
              </a:rPr>
              <a:t>Resources page </a:t>
            </a:r>
            <a:r>
              <a:rPr lang="en-US" sz="1500" b="0" i="0" dirty="0">
                <a:solidFill>
                  <a:srgbClr val="404040"/>
                </a:solidFill>
                <a:effectLst/>
              </a:rPr>
              <a:t>as well as our </a:t>
            </a:r>
            <a:r>
              <a:rPr lang="en-US" sz="1500" b="0" i="0" dirty="0">
                <a:solidFill>
                  <a:srgbClr val="404040"/>
                </a:solidFill>
                <a:effectLst/>
                <a:hlinkClick r:id="rId9"/>
              </a:rPr>
              <a:t>Resources for Historians </a:t>
            </a:r>
            <a:r>
              <a:rPr lang="en-US" sz="1500" b="0" i="0" dirty="0">
                <a:solidFill>
                  <a:srgbClr val="404040"/>
                </a:solidFill>
                <a:effectLst/>
              </a:rPr>
              <a:t>page.</a:t>
            </a:r>
          </a:p>
          <a:p>
            <a:pPr>
              <a:lnSpc>
                <a:spcPct val="90000"/>
              </a:lnSpc>
            </a:pPr>
            <a:endParaRPr lang="en-US" sz="1000" dirty="0">
              <a:solidFill>
                <a:srgbClr val="404040"/>
              </a:solidFill>
            </a:endParaRPr>
          </a:p>
        </p:txBody>
      </p:sp>
      <p:sp>
        <p:nvSpPr>
          <p:cNvPr id="21"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920EC-9009-4B79-A79B-599BA7FE18B5}"/>
              </a:ext>
            </a:extLst>
          </p:cNvPr>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en-US" sz="3000">
                <a:solidFill>
                  <a:srgbClr val="FFFFFF"/>
                </a:solidFill>
              </a:rPr>
              <a:t>Finding Digital Materal</a:t>
            </a:r>
          </a:p>
        </p:txBody>
      </p:sp>
    </p:spTree>
    <p:extLst>
      <p:ext uri="{BB962C8B-B14F-4D97-AF65-F5344CB8AC3E}">
        <p14:creationId xmlns:p14="http://schemas.microsoft.com/office/powerpoint/2010/main" val="287826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7C6011-2B87-41E9-BB6C-C50B1F3A555A}"/>
              </a:ext>
            </a:extLst>
          </p:cNvPr>
          <p:cNvSpPr>
            <a:spLocks noGrp="1"/>
          </p:cNvSpPr>
          <p:nvPr>
            <p:ph type="title"/>
          </p:nvPr>
        </p:nvSpPr>
        <p:spPr>
          <a:xfrm>
            <a:off x="5445496" y="978776"/>
            <a:ext cx="5925310" cy="1174991"/>
          </a:xfrm>
        </p:spPr>
        <p:txBody>
          <a:bodyPr>
            <a:normAutofit/>
          </a:bodyPr>
          <a:lstStyle/>
          <a:p>
            <a:r>
              <a:rPr lang="en-US" sz="2400"/>
              <a:t>What is Dublin Core?</a:t>
            </a:r>
          </a:p>
        </p:txBody>
      </p:sp>
      <p:pic>
        <p:nvPicPr>
          <p:cNvPr id="15" name="Picture 6" descr="Graph on document with pen">
            <a:extLst>
              <a:ext uri="{FF2B5EF4-FFF2-40B4-BE49-F238E27FC236}">
                <a16:creationId xmlns:a16="http://schemas.microsoft.com/office/drawing/2014/main" id="{C6474A84-DF5C-4C79-BA8D-46DC05EE286A}"/>
              </a:ext>
            </a:extLst>
          </p:cNvPr>
          <p:cNvPicPr>
            <a:picLocks noChangeAspect="1"/>
          </p:cNvPicPr>
          <p:nvPr/>
        </p:nvPicPr>
        <p:blipFill rotWithShape="1">
          <a:blip r:embed="rId2"/>
          <a:srcRect l="34196" r="20473" b="-1"/>
          <a:stretch/>
        </p:blipFill>
        <p:spPr>
          <a:xfrm>
            <a:off x="20" y="10"/>
            <a:ext cx="4657325" cy="6857990"/>
          </a:xfrm>
          <a:prstGeom prst="rect">
            <a:avLst/>
          </a:prstGeom>
        </p:spPr>
      </p:pic>
      <p:sp>
        <p:nvSpPr>
          <p:cNvPr id="16" name="Content Placeholder 4">
            <a:extLst>
              <a:ext uri="{FF2B5EF4-FFF2-40B4-BE49-F238E27FC236}">
                <a16:creationId xmlns:a16="http://schemas.microsoft.com/office/drawing/2014/main" id="{3AF3231E-24D2-4792-AA30-F58D89AEF286}"/>
              </a:ext>
            </a:extLst>
          </p:cNvPr>
          <p:cNvSpPr>
            <a:spLocks noGrp="1"/>
          </p:cNvSpPr>
          <p:nvPr>
            <p:ph idx="1"/>
          </p:nvPr>
        </p:nvSpPr>
        <p:spPr>
          <a:xfrm>
            <a:off x="5445496" y="2640692"/>
            <a:ext cx="5925310" cy="3255252"/>
          </a:xfrm>
        </p:spPr>
        <p:txBody>
          <a:bodyPr>
            <a:normAutofit/>
          </a:bodyPr>
          <a:lstStyle/>
          <a:p>
            <a:pPr marL="0" indent="0">
              <a:lnSpc>
                <a:spcPct val="90000"/>
              </a:lnSpc>
              <a:buNone/>
            </a:pPr>
            <a:r>
              <a:rPr lang="en-US" sz="1700" b="0" i="0">
                <a:effectLst/>
                <a:latin typeface="Arial" panose="020B0604020202020204" pitchFamily="34" charset="0"/>
              </a:rPr>
              <a:t>Dublin Core metadata is </a:t>
            </a:r>
            <a:r>
              <a:rPr lang="en-US" sz="1700" b="0" i="0">
                <a:effectLst/>
                <a:latin typeface="verdana,geneva"/>
              </a:rPr>
              <a:t>used</a:t>
            </a:r>
            <a:r>
              <a:rPr lang="en-US" sz="1700" b="0" i="0">
                <a:effectLst/>
                <a:latin typeface="Arial" panose="020B0604020202020204" pitchFamily="34" charset="0"/>
              </a:rPr>
              <a:t> to supplement existing methods for searching and indexing Web-based metadata, regardless of whether the corresponding resource is an electronic document or a "real" physical object.</a:t>
            </a:r>
          </a:p>
          <a:p>
            <a:pPr marL="0" indent="0">
              <a:lnSpc>
                <a:spcPct val="90000"/>
              </a:lnSpc>
              <a:buNone/>
            </a:pPr>
            <a:r>
              <a:rPr lang="en-US" sz="1700" b="0" i="0">
                <a:effectLst/>
                <a:latin typeface="Arial" panose="020B0604020202020204" pitchFamily="34" charset="0"/>
              </a:rPr>
              <a:t>The </a:t>
            </a:r>
            <a:r>
              <a:rPr lang="en-US" sz="1700" b="0" i="0" u="none" strike="noStrike">
                <a:effectLst/>
                <a:latin typeface="Arial" panose="020B0604020202020204" pitchFamily="34" charset="0"/>
                <a:hlinkClick r:id="rId3"/>
              </a:rPr>
              <a:t>Dublin Core Metadata Element Set</a:t>
            </a:r>
            <a:r>
              <a:rPr lang="en-US" sz="1700" b="0" i="0">
                <a:effectLst/>
                <a:latin typeface="Arial" panose="020B0604020202020204" pitchFamily="34" charset="0"/>
              </a:rPr>
              <a:t> (DCMES) was the first metadata standard deliverable out of the DCMI was an </a:t>
            </a:r>
            <a:r>
              <a:rPr lang="en-US" sz="1700" b="0" i="0" u="none" strike="noStrike">
                <a:effectLst/>
                <a:latin typeface="Arial" panose="020B0604020202020204" pitchFamily="34" charset="0"/>
                <a:hlinkClick r:id="rId4"/>
              </a:rPr>
              <a:t>IETF RFC 2413</a:t>
            </a:r>
            <a:r>
              <a:rPr lang="en-US" sz="1700" b="0" i="0">
                <a:effectLst/>
                <a:latin typeface="Arial" panose="020B0604020202020204" pitchFamily="34" charset="0"/>
              </a:rPr>
              <a:t>. DCMES provides a semantic vocabulary for describing the "core" information properties, such as "Description" and "Creator" and "Date".</a:t>
            </a:r>
          </a:p>
          <a:p>
            <a:pPr marL="0" indent="0">
              <a:lnSpc>
                <a:spcPct val="90000"/>
              </a:lnSpc>
              <a:buNone/>
            </a:pPr>
            <a:r>
              <a:rPr lang="en-US" sz="1700" b="0" i="0">
                <a:effectLst/>
                <a:latin typeface="Arial" panose="020B0604020202020204" pitchFamily="34" charset="0"/>
              </a:rPr>
              <a:t>Dublin Core metadata provides card catalog-like definitions for defining the properties of objects for Web-based resource discovery systems.</a:t>
            </a:r>
          </a:p>
          <a:p>
            <a:pPr>
              <a:lnSpc>
                <a:spcPct val="90000"/>
              </a:lnSpc>
            </a:pPr>
            <a:endParaRPr lang="en-US" sz="1700"/>
          </a:p>
        </p:txBody>
      </p:sp>
      <p:sp>
        <p:nvSpPr>
          <p:cNvPr id="3" name="TextBox 2">
            <a:extLst>
              <a:ext uri="{FF2B5EF4-FFF2-40B4-BE49-F238E27FC236}">
                <a16:creationId xmlns:a16="http://schemas.microsoft.com/office/drawing/2014/main" id="{2DAB256A-B0BA-4107-90DF-58E907C3C6F7}"/>
              </a:ext>
            </a:extLst>
          </p:cNvPr>
          <p:cNvSpPr txBox="1"/>
          <p:nvPr/>
        </p:nvSpPr>
        <p:spPr>
          <a:xfrm>
            <a:off x="1524000" y="2399099"/>
            <a:ext cx="9465564" cy="3400969"/>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1241588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Question mark on green pastel background">
            <a:extLst>
              <a:ext uri="{FF2B5EF4-FFF2-40B4-BE49-F238E27FC236}">
                <a16:creationId xmlns:a16="http://schemas.microsoft.com/office/drawing/2014/main" id="{FFE53D82-8D70-4750-BD37-387E75A91F2A}"/>
              </a:ext>
            </a:extLst>
          </p:cNvPr>
          <p:cNvPicPr>
            <a:picLocks noChangeAspect="1"/>
          </p:cNvPicPr>
          <p:nvPr/>
        </p:nvPicPr>
        <p:blipFill rotWithShape="1">
          <a:blip r:embed="rId2">
            <a:alphaModFix amt="40000"/>
          </a:blip>
          <a:srcRect t="12500" b="12500"/>
          <a:stretch/>
        </p:blipFill>
        <p:spPr>
          <a:xfrm>
            <a:off x="20" y="10"/>
            <a:ext cx="12191980" cy="6857990"/>
          </a:xfrm>
          <a:prstGeom prst="rect">
            <a:avLst/>
          </a:prstGeom>
        </p:spPr>
      </p:pic>
      <p:sp>
        <p:nvSpPr>
          <p:cNvPr id="5" name="Title 4">
            <a:extLst>
              <a:ext uri="{FF2B5EF4-FFF2-40B4-BE49-F238E27FC236}">
                <a16:creationId xmlns:a16="http://schemas.microsoft.com/office/drawing/2014/main" id="{C0DC5E24-1FED-48AC-8A8B-45DBCB9AAEAB}"/>
              </a:ext>
            </a:extLst>
          </p:cNvPr>
          <p:cNvSpPr>
            <a:spLocks noGrp="1"/>
          </p:cNvSpPr>
          <p:nvPr>
            <p:ph type="title"/>
          </p:nvPr>
        </p:nvSpPr>
        <p:spPr>
          <a:xfrm>
            <a:off x="2231136" y="964692"/>
            <a:ext cx="7729728" cy="1188720"/>
          </a:xfrm>
          <a:noFill/>
          <a:ln>
            <a:solidFill>
              <a:schemeClr val="tx1"/>
            </a:solidFill>
          </a:ln>
        </p:spPr>
        <p:txBody>
          <a:bodyPr>
            <a:normAutofit/>
          </a:bodyPr>
          <a:lstStyle/>
          <a:p>
            <a:r>
              <a:rPr lang="en-US" dirty="0">
                <a:solidFill>
                  <a:schemeClr val="tx1"/>
                </a:solidFill>
              </a:rPr>
              <a:t>Start to think about Organizing Your own Content</a:t>
            </a:r>
          </a:p>
        </p:txBody>
      </p:sp>
      <p:sp>
        <p:nvSpPr>
          <p:cNvPr id="13" name="Content Placeholder 5">
            <a:extLst>
              <a:ext uri="{FF2B5EF4-FFF2-40B4-BE49-F238E27FC236}">
                <a16:creationId xmlns:a16="http://schemas.microsoft.com/office/drawing/2014/main" id="{BBA701FF-4834-437A-9374-76ED2C66F0F1}"/>
              </a:ext>
            </a:extLst>
          </p:cNvPr>
          <p:cNvSpPr>
            <a:spLocks noGrp="1"/>
          </p:cNvSpPr>
          <p:nvPr>
            <p:ph idx="1"/>
          </p:nvPr>
        </p:nvSpPr>
        <p:spPr>
          <a:xfrm>
            <a:off x="2231136" y="2638044"/>
            <a:ext cx="7729728" cy="3101983"/>
          </a:xfrm>
        </p:spPr>
        <p:txBody>
          <a:bodyPr>
            <a:normAutofit fontScale="85000" lnSpcReduction="20000"/>
          </a:bodyPr>
          <a:lstStyle/>
          <a:p>
            <a:pPr marL="0" indent="0">
              <a:buNone/>
            </a:pPr>
            <a:r>
              <a:rPr lang="en-US" sz="1700" b="0" i="0" dirty="0" err="1">
                <a:effectLst/>
                <a:latin typeface="Arial" panose="020B0604020202020204" pitchFamily="34" charset="0"/>
              </a:rPr>
              <a:t>Omeka's</a:t>
            </a:r>
            <a:r>
              <a:rPr lang="en-US" sz="1700" b="0" i="0" dirty="0">
                <a:effectLst/>
                <a:latin typeface="Arial" panose="020B0604020202020204" pitchFamily="34" charset="0"/>
              </a:rPr>
              <a:t> internal organization maps closely to a physical museum’s organization. </a:t>
            </a:r>
          </a:p>
          <a:p>
            <a:pPr marL="0" indent="0">
              <a:buNone/>
            </a:pPr>
            <a:r>
              <a:rPr lang="en-US" sz="1700" b="0" i="0" dirty="0">
                <a:effectLst/>
                <a:latin typeface="Arial" panose="020B0604020202020204" pitchFamily="34" charset="0"/>
              </a:rPr>
              <a:t>Think of an </a:t>
            </a:r>
            <a:r>
              <a:rPr lang="en-US" sz="1700" b="1" i="0" dirty="0">
                <a:effectLst/>
                <a:latin typeface="Arial" panose="020B0604020202020204" pitchFamily="34" charset="0"/>
              </a:rPr>
              <a:t>item </a:t>
            </a:r>
            <a:r>
              <a:rPr lang="en-US" sz="1700" b="0" i="0" dirty="0">
                <a:effectLst/>
                <a:latin typeface="Arial" panose="020B0604020202020204" pitchFamily="34" charset="0"/>
              </a:rPr>
              <a:t>as a painting on the wall of a museum. Note that the item has accompanying metadata (information about its provenance and descriptive details). </a:t>
            </a:r>
          </a:p>
          <a:p>
            <a:pPr marL="0" indent="0">
              <a:buNone/>
            </a:pPr>
            <a:r>
              <a:rPr lang="en-US" sz="1700" b="0" i="0" dirty="0">
                <a:effectLst/>
                <a:latin typeface="Arial" panose="020B0604020202020204" pitchFamily="34" charset="0"/>
              </a:rPr>
              <a:t>The museum may organize items into permanent </a:t>
            </a:r>
            <a:r>
              <a:rPr lang="en-US" sz="1700" b="1" i="0" dirty="0">
                <a:effectLst/>
                <a:latin typeface="Arial" panose="020B0604020202020204" pitchFamily="34" charset="0"/>
              </a:rPr>
              <a:t>collections</a:t>
            </a:r>
            <a:r>
              <a:rPr lang="en-US" sz="1700" b="0" i="0" dirty="0">
                <a:effectLst/>
                <a:latin typeface="Arial" panose="020B0604020202020204" pitchFamily="34" charset="0"/>
              </a:rPr>
              <a:t> based on shared characteristics or donors.</a:t>
            </a:r>
          </a:p>
          <a:p>
            <a:pPr marL="0" indent="0">
              <a:buNone/>
            </a:pPr>
            <a:r>
              <a:rPr lang="en-US" sz="1700" b="0" i="0" dirty="0">
                <a:effectLst/>
                <a:latin typeface="Arial" panose="020B0604020202020204" pitchFamily="34" charset="0"/>
              </a:rPr>
              <a:t>Items from multiple collections may be combined and contextualized in an </a:t>
            </a:r>
            <a:r>
              <a:rPr lang="en-US" sz="1700" b="1" i="0" dirty="0">
                <a:effectLst/>
                <a:latin typeface="Arial" panose="020B0604020202020204" pitchFamily="34" charset="0"/>
              </a:rPr>
              <a:t>exhibit</a:t>
            </a:r>
            <a:r>
              <a:rPr lang="en-US" sz="1700" b="0" i="0" dirty="0">
                <a:effectLst/>
                <a:latin typeface="Arial" panose="020B0604020202020204" pitchFamily="34" charset="0"/>
              </a:rPr>
              <a:t>. Often, text accompanies the items and tells a story. Just as exhibits are temporary in museums, exhibits are unique to </a:t>
            </a:r>
            <a:r>
              <a:rPr lang="en-US" sz="1700" b="0" i="0" dirty="0" err="1">
                <a:effectLst/>
                <a:latin typeface="Arial" panose="020B0604020202020204" pitchFamily="34" charset="0"/>
              </a:rPr>
              <a:t>Omeka</a:t>
            </a:r>
            <a:r>
              <a:rPr lang="en-US" sz="1700" b="0" i="0" dirty="0">
                <a:effectLst/>
                <a:latin typeface="Arial" panose="020B0604020202020204" pitchFamily="34" charset="0"/>
              </a:rPr>
              <a:t>. You can export items and collections from Omeka, but you cannot export exhibits.</a:t>
            </a:r>
          </a:p>
          <a:p>
            <a:pPr marL="0" indent="0">
              <a:buNone/>
            </a:pPr>
            <a:endParaRPr lang="en-US" sz="1700" dirty="0">
              <a:latin typeface="Arial" panose="020B0604020202020204" pitchFamily="34" charset="0"/>
            </a:endParaRPr>
          </a:p>
          <a:p>
            <a:pPr marL="0" indent="0">
              <a:buNone/>
            </a:pPr>
            <a:r>
              <a:rPr lang="en-US" sz="1700" dirty="0">
                <a:latin typeface="Arial" panose="020B0604020202020204" pitchFamily="34" charset="0"/>
              </a:rPr>
              <a:t>See </a:t>
            </a:r>
            <a:r>
              <a:rPr lang="en-US" sz="1700" dirty="0">
                <a:latin typeface="Arial" panose="020B0604020202020204" pitchFamily="34" charset="0"/>
                <a:hlinkClick r:id="rId3"/>
              </a:rPr>
              <a:t>schedule for 10/28/2021 </a:t>
            </a:r>
            <a:r>
              <a:rPr lang="en-US" sz="1700" dirty="0">
                <a:latin typeface="Arial" panose="020B0604020202020204" pitchFamily="34" charset="0"/>
              </a:rPr>
              <a:t>for more information on Homework and .</a:t>
            </a:r>
          </a:p>
          <a:p>
            <a:pPr marL="0" indent="0">
              <a:buNone/>
            </a:pPr>
            <a:r>
              <a:rPr lang="en-US" sz="1700" dirty="0">
                <a:latin typeface="Arial" panose="020B0604020202020204" pitchFamily="34" charset="0"/>
              </a:rPr>
              <a:t>See </a:t>
            </a:r>
            <a:r>
              <a:rPr lang="en-US" sz="1700" dirty="0">
                <a:latin typeface="Arial" panose="020B0604020202020204" pitchFamily="34" charset="0"/>
                <a:hlinkClick r:id="rId4"/>
              </a:rPr>
              <a:t>schedule for 11/2/2021 </a:t>
            </a:r>
            <a:r>
              <a:rPr lang="en-US" sz="1700" dirty="0">
                <a:latin typeface="Arial" panose="020B0604020202020204" pitchFamily="34" charset="0"/>
              </a:rPr>
              <a:t>for information on Class Prep.</a:t>
            </a:r>
            <a:endParaRPr lang="en-US" sz="1700" dirty="0"/>
          </a:p>
        </p:txBody>
      </p:sp>
    </p:spTree>
    <p:extLst>
      <p:ext uri="{BB962C8B-B14F-4D97-AF65-F5344CB8AC3E}">
        <p14:creationId xmlns:p14="http://schemas.microsoft.com/office/powerpoint/2010/main" val="69835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437B-E634-4BC6-927E-D41E8647FF6F}"/>
              </a:ext>
            </a:extLst>
          </p:cNvPr>
          <p:cNvSpPr>
            <a:spLocks noGrp="1"/>
          </p:cNvSpPr>
          <p:nvPr>
            <p:ph type="title"/>
          </p:nvPr>
        </p:nvSpPr>
        <p:spPr>
          <a:xfrm>
            <a:off x="2231136" y="964692"/>
            <a:ext cx="7729728" cy="1188720"/>
          </a:xfrm>
        </p:spPr>
        <p:txBody>
          <a:bodyPr>
            <a:normAutofit/>
          </a:bodyPr>
          <a:lstStyle/>
          <a:p>
            <a:r>
              <a:rPr lang="en-US" i="0">
                <a:effectLst/>
              </a:rPr>
              <a:t>What is the Dublin Core Metadata Element Set?</a:t>
            </a:r>
            <a:endParaRPr lang="en-US" dirty="0"/>
          </a:p>
        </p:txBody>
      </p:sp>
      <p:graphicFrame>
        <p:nvGraphicFramePr>
          <p:cNvPr id="7" name="Content Placeholder 2">
            <a:extLst>
              <a:ext uri="{FF2B5EF4-FFF2-40B4-BE49-F238E27FC236}">
                <a16:creationId xmlns:a16="http://schemas.microsoft.com/office/drawing/2014/main" id="{7543BCAE-90C8-4CA7-A1EC-51685E546C77}"/>
              </a:ext>
            </a:extLst>
          </p:cNvPr>
          <p:cNvGraphicFramePr>
            <a:graphicFrameLocks noGrp="1"/>
          </p:cNvGraphicFramePr>
          <p:nvPr>
            <p:ph idx="1"/>
            <p:extLst>
              <p:ext uri="{D42A27DB-BD31-4B8C-83A1-F6EECF244321}">
                <p14:modId xmlns:p14="http://schemas.microsoft.com/office/powerpoint/2010/main" val="4158735930"/>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47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68C25-EE02-4EF2-8E57-29862C21D117}"/>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Dublin Core – The Basics</a:t>
            </a:r>
          </a:p>
        </p:txBody>
      </p:sp>
      <p:sp>
        <p:nvSpPr>
          <p:cNvPr id="3" name="Content Placeholder 2">
            <a:extLst>
              <a:ext uri="{FF2B5EF4-FFF2-40B4-BE49-F238E27FC236}">
                <a16:creationId xmlns:a16="http://schemas.microsoft.com/office/drawing/2014/main" id="{99EC2957-2ABC-4334-9C7A-8B76174CA6C0}"/>
              </a:ext>
            </a:extLst>
          </p:cNvPr>
          <p:cNvSpPr>
            <a:spLocks noGrp="1"/>
          </p:cNvSpPr>
          <p:nvPr>
            <p:ph idx="1"/>
          </p:nvPr>
        </p:nvSpPr>
        <p:spPr>
          <a:xfrm>
            <a:off x="5341490" y="891705"/>
            <a:ext cx="6209534" cy="5414965"/>
          </a:xfrm>
        </p:spPr>
        <p:txBody>
          <a:bodyPr anchor="ctr">
            <a:normAutofit/>
          </a:bodyPr>
          <a:lstStyle/>
          <a:p>
            <a:pPr marL="0" indent="0">
              <a:lnSpc>
                <a:spcPct val="90000"/>
              </a:lnSpc>
              <a:buNone/>
            </a:pPr>
            <a:r>
              <a:rPr lang="en-US" dirty="0"/>
              <a:t>The Dublin Core standard includes two levels: </a:t>
            </a:r>
            <a:r>
              <a:rPr lang="en-US" b="1" dirty="0"/>
              <a:t>Simple</a:t>
            </a:r>
            <a:r>
              <a:rPr lang="en-US" dirty="0"/>
              <a:t> and </a:t>
            </a:r>
            <a:r>
              <a:rPr lang="en-US" b="1" dirty="0"/>
              <a:t>Qualified</a:t>
            </a:r>
            <a:r>
              <a:rPr lang="en-US" dirty="0"/>
              <a:t>. </a:t>
            </a:r>
          </a:p>
          <a:p>
            <a:pPr marL="0" indent="0">
              <a:lnSpc>
                <a:spcPct val="90000"/>
              </a:lnSpc>
              <a:buNone/>
            </a:pPr>
            <a:r>
              <a:rPr lang="en-US" dirty="0"/>
              <a:t>Simple DC is comprised 15 elements. </a:t>
            </a:r>
          </a:p>
          <a:p>
            <a:pPr marL="0" indent="0">
              <a:lnSpc>
                <a:spcPct val="90000"/>
              </a:lnSpc>
              <a:buNone/>
            </a:pPr>
            <a:r>
              <a:rPr lang="en-US" dirty="0"/>
              <a:t>Qualified DC is more complex, so will not be covered here.</a:t>
            </a:r>
          </a:p>
          <a:p>
            <a:pPr marL="0" indent="0">
              <a:lnSpc>
                <a:spcPct val="90000"/>
              </a:lnSpc>
              <a:buNone/>
            </a:pPr>
            <a:r>
              <a:rPr lang="en-US" dirty="0"/>
              <a:t>Some tags from Simple DC standard:</a:t>
            </a:r>
          </a:p>
          <a:p>
            <a:pPr lvl="1">
              <a:lnSpc>
                <a:spcPct val="90000"/>
              </a:lnSpc>
            </a:pPr>
            <a:r>
              <a:rPr lang="en-US" dirty="0"/>
              <a:t>title</a:t>
            </a:r>
          </a:p>
          <a:p>
            <a:pPr lvl="1">
              <a:lnSpc>
                <a:spcPct val="90000"/>
              </a:lnSpc>
            </a:pPr>
            <a:r>
              <a:rPr lang="en-US" dirty="0"/>
              <a:t>creator</a:t>
            </a:r>
          </a:p>
          <a:p>
            <a:pPr lvl="1">
              <a:lnSpc>
                <a:spcPct val="90000"/>
              </a:lnSpc>
            </a:pPr>
            <a:r>
              <a:rPr lang="en-US" dirty="0"/>
              <a:t>subject</a:t>
            </a:r>
          </a:p>
          <a:p>
            <a:pPr lvl="1">
              <a:lnSpc>
                <a:spcPct val="90000"/>
              </a:lnSpc>
            </a:pPr>
            <a:r>
              <a:rPr lang="en-US" dirty="0"/>
              <a:t>description</a:t>
            </a:r>
          </a:p>
          <a:p>
            <a:pPr lvl="1">
              <a:lnSpc>
                <a:spcPct val="90000"/>
              </a:lnSpc>
            </a:pPr>
            <a:r>
              <a:rPr lang="en-US" dirty="0"/>
              <a:t>and so on...</a:t>
            </a:r>
          </a:p>
          <a:p>
            <a:pPr lvl="1">
              <a:lnSpc>
                <a:spcPct val="90000"/>
              </a:lnSpc>
            </a:pPr>
            <a:endParaRPr lang="en-US" dirty="0"/>
          </a:p>
          <a:p>
            <a:pPr marL="228600" lvl="1" indent="0">
              <a:lnSpc>
                <a:spcPct val="90000"/>
              </a:lnSpc>
              <a:buNone/>
            </a:pPr>
            <a:endParaRPr lang="en-US" dirty="0"/>
          </a:p>
          <a:p>
            <a:pPr marL="0" indent="0">
              <a:lnSpc>
                <a:spcPct val="90000"/>
              </a:lnSpc>
              <a:buNone/>
            </a:pPr>
            <a:r>
              <a:rPr lang="en-US" dirty="0"/>
              <a:t>Let's review the </a:t>
            </a:r>
            <a:r>
              <a:rPr lang="en-US" b="1" dirty="0"/>
              <a:t>meta tags</a:t>
            </a:r>
            <a:r>
              <a:rPr lang="en-US" dirty="0"/>
              <a:t> that comprise Simple Dublin Core:</a:t>
            </a:r>
          </a:p>
          <a:p>
            <a:pPr marL="0" indent="0">
              <a:lnSpc>
                <a:spcPct val="90000"/>
              </a:lnSpc>
              <a:buNone/>
            </a:pPr>
            <a:endParaRPr lang="en-US" dirty="0"/>
          </a:p>
        </p:txBody>
      </p:sp>
    </p:spTree>
    <p:extLst>
      <p:ext uri="{BB962C8B-B14F-4D97-AF65-F5344CB8AC3E}">
        <p14:creationId xmlns:p14="http://schemas.microsoft.com/office/powerpoint/2010/main" val="3285088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199C86-0BB1-4A74-BEA6-002379521CC3}"/>
              </a:ext>
            </a:extLst>
          </p:cNvPr>
          <p:cNvSpPr>
            <a:spLocks noGrp="1"/>
          </p:cNvSpPr>
          <p:nvPr>
            <p:ph type="title"/>
          </p:nvPr>
        </p:nvSpPr>
        <p:spPr>
          <a:xfrm>
            <a:off x="426128" y="435006"/>
            <a:ext cx="11221375" cy="1277328"/>
          </a:xfrm>
        </p:spPr>
        <p:txBody>
          <a:bodyPr>
            <a:normAutofit fontScale="90000"/>
          </a:bodyPr>
          <a:lstStyle/>
          <a:p>
            <a:br>
              <a:rPr kumimoji="0" lang="en-US" altLang="en-US" sz="2800" b="0" i="0" u="none" strike="noStrike" cap="none" normalizeH="0" baseline="0" dirty="0">
                <a:ln>
                  <a:noFill/>
                </a:ln>
                <a:effectLst/>
              </a:rPr>
            </a:br>
            <a:r>
              <a:rPr kumimoji="0" lang="en-US" altLang="en-US" sz="2800" b="0" i="0" u="none" strike="noStrike" cap="none" normalizeH="0" baseline="0" dirty="0">
                <a:ln>
                  <a:noFill/>
                </a:ln>
                <a:effectLst/>
              </a:rPr>
              <a:t>If you have some doubt about an </a:t>
            </a:r>
            <a:r>
              <a:rPr lang="en-US" altLang="en-US" cap="none" dirty="0"/>
              <a:t>element </a:t>
            </a:r>
            <a:r>
              <a:rPr kumimoji="0" lang="en-US" altLang="en-US" sz="2800" b="0" i="0" u="none" strike="noStrike" cap="none" normalizeH="0" baseline="0" dirty="0">
                <a:ln>
                  <a:noFill/>
                </a:ln>
                <a:effectLst/>
              </a:rPr>
              <a:t>description, click in the title of the element, you'll be redirected to a new page contain a detailed information about this element.</a:t>
            </a:r>
            <a:br>
              <a:rPr kumimoji="0" lang="en-US" altLang="en-US" sz="2800" b="0" i="0" u="none" strike="noStrike" cap="none" normalizeH="0" baseline="0" dirty="0">
                <a:ln>
                  <a:noFill/>
                </a:ln>
                <a:effectLst/>
              </a:rPr>
            </a:br>
            <a:endParaRPr lang="en-US" dirty="0"/>
          </a:p>
        </p:txBody>
      </p:sp>
      <p:sp>
        <p:nvSpPr>
          <p:cNvPr id="13" name="Rectangle 4">
            <a:extLst>
              <a:ext uri="{FF2B5EF4-FFF2-40B4-BE49-F238E27FC236}">
                <a16:creationId xmlns:a16="http://schemas.microsoft.com/office/drawing/2014/main" id="{226D3D64-4C41-4762-95E9-4FE063F07549}"/>
              </a:ext>
            </a:extLst>
          </p:cNvPr>
          <p:cNvSpPr>
            <a:spLocks noGrp="1" noChangeArrowheads="1"/>
          </p:cNvSpPr>
          <p:nvPr>
            <p:ph sz="half" idx="2"/>
          </p:nvPr>
        </p:nvSpPr>
        <p:spPr bwMode="auto">
          <a:xfrm>
            <a:off x="887413" y="2172554"/>
            <a:ext cx="10126555"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hlinkClick r:id="rId2" tooltip="Click for complete documentation"/>
              </a:rPr>
              <a:t>Title:</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The name of your </a:t>
            </a:r>
            <a:r>
              <a:rPr lang="en-US" altLang="en-US" dirty="0">
                <a:solidFill>
                  <a:schemeClr val="tx1"/>
                </a:solidFill>
                <a:latin typeface="Arial" panose="020B0604020202020204" pitchFamily="34" charset="0"/>
              </a:rPr>
              <a:t>source/item</a:t>
            </a:r>
            <a:r>
              <a:rPr kumimoji="0" lang="en-US" altLang="en-US" sz="1800" b="0" i="0" u="none" strike="noStrike" cap="none" normalizeH="0" baseline="0" dirty="0">
                <a:ln>
                  <a:noFill/>
                </a:ln>
                <a:solidFill>
                  <a:schemeClr val="tx1"/>
                </a:solidFill>
                <a:effectLst/>
                <a:latin typeface="Arial" panose="020B0604020202020204" pitchFamily="34" charset="0"/>
              </a:rPr>
              <a:t>. Similar to &lt;title&gt; HTML tag.</a:t>
            </a:r>
            <a:endParaRPr kumimoji="0" lang="en-US"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rPr>
              <a:t>&lt;meta name="</a:t>
            </a:r>
            <a:r>
              <a:rPr kumimoji="0" lang="en-US" altLang="en-US" sz="1000" b="0" i="0" u="none" strike="noStrike" cap="none" normalizeH="0" baseline="0" dirty="0" err="1">
                <a:ln>
                  <a:noFill/>
                </a:ln>
                <a:solidFill>
                  <a:schemeClr val="tx1"/>
                </a:solidFill>
                <a:effectLst/>
                <a:latin typeface="Arial Unicode MS"/>
              </a:rPr>
              <a:t>DC.Title</a:t>
            </a:r>
            <a:r>
              <a:rPr kumimoji="0" lang="en-US" altLang="en-US" sz="1000" b="0" i="0" u="none" strike="noStrike" cap="none" normalizeH="0" baseline="0" dirty="0">
                <a:ln>
                  <a:noFill/>
                </a:ln>
                <a:solidFill>
                  <a:schemeClr val="tx1"/>
                </a:solidFill>
                <a:effectLst/>
                <a:latin typeface="Arial Unicode MS"/>
              </a:rPr>
              <a:t>" content="Dublin Core Basics: the beginners guide."&gt;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hlinkClick r:id="rId3" tooltip="Click for complete documentation"/>
              </a:rPr>
              <a:t>Creator:</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The person or organization responsible for the content.</a:t>
            </a:r>
            <a:endParaRPr kumimoji="0" lang="en-US"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rPr>
              <a:t>&lt;meta name="</a:t>
            </a:r>
            <a:r>
              <a:rPr kumimoji="0" lang="en-US" altLang="en-US" sz="1000" b="0" i="0" u="none" strike="noStrike" cap="none" normalizeH="0" baseline="0" dirty="0" err="1">
                <a:ln>
                  <a:noFill/>
                </a:ln>
                <a:solidFill>
                  <a:schemeClr val="tx1"/>
                </a:solidFill>
                <a:effectLst/>
                <a:latin typeface="Arial Unicode MS"/>
              </a:rPr>
              <a:t>DC.Creator</a:t>
            </a:r>
            <a:r>
              <a:rPr kumimoji="0" lang="en-US" altLang="en-US" sz="1000" b="0" i="0" u="none" strike="noStrike" cap="none" normalizeH="0" baseline="0" dirty="0">
                <a:ln>
                  <a:noFill/>
                </a:ln>
                <a:solidFill>
                  <a:schemeClr val="tx1"/>
                </a:solidFill>
                <a:effectLst/>
                <a:latin typeface="Arial Unicode MS"/>
              </a:rPr>
              <a:t>" content="Gretchen Beasley" /&gt;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hlinkClick r:id="rId4" tooltip="Click for complete documentation"/>
              </a:rPr>
              <a:t>Subject: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The topic covered by the content.</a:t>
            </a:r>
            <a:endParaRPr kumimoji="0" lang="en-US"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rPr>
              <a:t>&lt;meta name="</a:t>
            </a:r>
            <a:r>
              <a:rPr kumimoji="0" lang="en-US" altLang="en-US" sz="1000" b="0" i="0" u="none" strike="noStrike" cap="none" normalizeH="0" baseline="0" dirty="0" err="1">
                <a:ln>
                  <a:noFill/>
                </a:ln>
                <a:solidFill>
                  <a:schemeClr val="tx1"/>
                </a:solidFill>
                <a:effectLst/>
                <a:latin typeface="Arial Unicode MS"/>
              </a:rPr>
              <a:t>DC.Subject</a:t>
            </a:r>
            <a:r>
              <a:rPr kumimoji="0" lang="en-US" altLang="en-US" sz="1000" b="0" i="0" u="none" strike="noStrike" cap="none" normalizeH="0" baseline="0" dirty="0">
                <a:ln>
                  <a:noFill/>
                </a:ln>
                <a:solidFill>
                  <a:schemeClr val="tx1"/>
                </a:solidFill>
                <a:effectLst/>
                <a:latin typeface="Arial Unicode MS"/>
              </a:rPr>
              <a:t>" content="Dublin Core Meta Tags" /&gt;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hlinkClick r:id="rId5" tooltip="Click for complete documentation"/>
              </a:rPr>
              <a:t>Description:</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Textual outline of the content. Can be the same as the </a:t>
            </a:r>
            <a:r>
              <a:rPr kumimoji="0" lang="en-US" altLang="en-US" sz="1800" b="0" i="1" u="none" strike="noStrike" cap="none" normalizeH="0" baseline="0" dirty="0">
                <a:ln>
                  <a:noFill/>
                </a:ln>
                <a:solidFill>
                  <a:schemeClr val="tx1"/>
                </a:solidFill>
                <a:effectLst/>
                <a:latin typeface="Arial" panose="020B0604020202020204" pitchFamily="34" charset="0"/>
              </a:rPr>
              <a:t>content</a:t>
            </a:r>
            <a:r>
              <a:rPr kumimoji="0" lang="en-US" altLang="en-US" sz="1800" b="0" i="0" u="none" strike="noStrike" cap="none" normalizeH="0" baseline="0" dirty="0">
                <a:ln>
                  <a:noFill/>
                </a:ln>
                <a:solidFill>
                  <a:schemeClr val="tx1"/>
                </a:solidFill>
                <a:effectLst/>
                <a:latin typeface="Arial" panose="020B0604020202020204" pitchFamily="34" charset="0"/>
              </a:rPr>
              <a:t> of &lt;meta name="description"&gt; tag.</a:t>
            </a:r>
            <a:endParaRPr kumimoji="0" lang="en-US"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rPr>
              <a:t>&lt;meta name="</a:t>
            </a:r>
            <a:r>
              <a:rPr kumimoji="0" lang="en-US" altLang="en-US" sz="1000" b="0" i="0" u="none" strike="noStrike" cap="none" normalizeH="0" baseline="0" dirty="0" err="1">
                <a:ln>
                  <a:noFill/>
                </a:ln>
                <a:solidFill>
                  <a:schemeClr val="tx1"/>
                </a:solidFill>
                <a:effectLst/>
                <a:latin typeface="Arial Unicode MS"/>
              </a:rPr>
              <a:t>DC.Description</a:t>
            </a:r>
            <a:r>
              <a:rPr kumimoji="0" lang="en-US" altLang="en-US" sz="1000" b="0" i="0" u="none" strike="noStrike" cap="none" normalizeH="0" baseline="0" dirty="0">
                <a:ln>
                  <a:noFill/>
                </a:ln>
                <a:solidFill>
                  <a:schemeClr val="tx1"/>
                </a:solidFill>
                <a:effectLst/>
                <a:latin typeface="Arial Unicode MS"/>
              </a:rPr>
              <a:t>" content="Know and understand the basics of Dublin Core. Dublin Core Basics: The beginners guide." /&gt;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hlinkClick r:id="rId6" tooltip="Click for complete documentation"/>
              </a:rPr>
              <a:t>Publisher:</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An entity (person, organization or service) responsible for making the content available.</a:t>
            </a:r>
            <a:endParaRPr kumimoji="0" lang="en-US"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rPr>
              <a:t>&lt;meta name="</a:t>
            </a:r>
            <a:r>
              <a:rPr kumimoji="0" lang="en-US" altLang="en-US" sz="1000" b="0" i="0" u="none" strike="noStrike" cap="none" normalizeH="0" baseline="0" dirty="0" err="1">
                <a:ln>
                  <a:noFill/>
                </a:ln>
                <a:solidFill>
                  <a:schemeClr val="tx1"/>
                </a:solidFill>
                <a:effectLst/>
                <a:latin typeface="Arial Unicode MS"/>
              </a:rPr>
              <a:t>DC.Publisher</a:t>
            </a:r>
            <a:r>
              <a:rPr kumimoji="0" lang="en-US" altLang="en-US" sz="1000" b="0" i="0" u="none" strike="noStrike" cap="none" normalizeH="0" baseline="0" dirty="0">
                <a:ln>
                  <a:noFill/>
                </a:ln>
                <a:solidFill>
                  <a:schemeClr val="tx1"/>
                </a:solidFill>
                <a:effectLst/>
                <a:latin typeface="Arial Unicode MS"/>
              </a:rPr>
              <a:t>" content="My dog" /&gt;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86344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199C86-0BB1-4A74-BEA6-002379521CC3}"/>
              </a:ext>
            </a:extLst>
          </p:cNvPr>
          <p:cNvSpPr>
            <a:spLocks noGrp="1"/>
          </p:cNvSpPr>
          <p:nvPr>
            <p:ph type="title"/>
          </p:nvPr>
        </p:nvSpPr>
        <p:spPr>
          <a:xfrm>
            <a:off x="426127" y="250341"/>
            <a:ext cx="11221375" cy="1277328"/>
          </a:xfrm>
        </p:spPr>
        <p:txBody>
          <a:bodyPr>
            <a:normAutofit fontScale="90000"/>
          </a:bodyPr>
          <a:lstStyle/>
          <a:p>
            <a:br>
              <a:rPr kumimoji="0" lang="en-US" altLang="en-US" sz="2800" b="0" i="0" u="none" strike="noStrike" cap="none" normalizeH="0" baseline="0" dirty="0">
                <a:ln>
                  <a:noFill/>
                </a:ln>
                <a:effectLst/>
              </a:rPr>
            </a:br>
            <a:r>
              <a:rPr kumimoji="0" lang="en-US" altLang="en-US" sz="2800" b="0" i="0" u="none" strike="noStrike" cap="none" normalizeH="0" baseline="0" dirty="0">
                <a:ln>
                  <a:noFill/>
                </a:ln>
                <a:effectLst/>
              </a:rPr>
              <a:t>If you have some doubt about an </a:t>
            </a:r>
            <a:r>
              <a:rPr lang="en-US" altLang="en-US" cap="none" dirty="0"/>
              <a:t>element </a:t>
            </a:r>
            <a:r>
              <a:rPr kumimoji="0" lang="en-US" altLang="en-US" sz="2800" b="0" i="0" u="none" strike="noStrike" cap="none" normalizeH="0" baseline="0" dirty="0">
                <a:ln>
                  <a:noFill/>
                </a:ln>
                <a:effectLst/>
              </a:rPr>
              <a:t>description, click in the title of the element, you'll be redirected to a new page contain a detailed information about this element.</a:t>
            </a:r>
            <a:br>
              <a:rPr kumimoji="0" lang="en-US" altLang="en-US" sz="2800" b="0" i="0" u="none" strike="noStrike" cap="none" normalizeH="0" baseline="0" dirty="0">
                <a:ln>
                  <a:noFill/>
                </a:ln>
                <a:effectLst/>
              </a:rPr>
            </a:br>
            <a:endParaRPr lang="en-US" dirty="0"/>
          </a:p>
        </p:txBody>
      </p:sp>
      <p:sp>
        <p:nvSpPr>
          <p:cNvPr id="3" name="Content Placeholder 2">
            <a:extLst>
              <a:ext uri="{FF2B5EF4-FFF2-40B4-BE49-F238E27FC236}">
                <a16:creationId xmlns:a16="http://schemas.microsoft.com/office/drawing/2014/main" id="{99B6CE0E-25E4-4A24-B106-CB7D008F0CE6}"/>
              </a:ext>
            </a:extLst>
          </p:cNvPr>
          <p:cNvSpPr>
            <a:spLocks noGrp="1" noChangeArrowheads="1"/>
          </p:cNvSpPr>
          <p:nvPr>
            <p:ph sz="half" idx="2"/>
          </p:nvPr>
        </p:nvSpPr>
        <p:spPr bwMode="auto">
          <a:xfrm>
            <a:off x="364642" y="1527669"/>
            <a:ext cx="11344344"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hlinkClick r:id="rId2" tooltip="Click for complete documentation"/>
              </a:rPr>
              <a:t>Contributor:</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Person, organization or service that contribute to the content.</a:t>
            </a:r>
            <a:endParaRPr kumimoji="0" lang="en-US"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rPr>
              <a:t>&lt;meta name="</a:t>
            </a:r>
            <a:r>
              <a:rPr kumimoji="0" lang="en-US" altLang="en-US" sz="1000" b="0" i="0" u="none" strike="noStrike" cap="none" normalizeH="0" baseline="0" dirty="0" err="1">
                <a:ln>
                  <a:noFill/>
                </a:ln>
                <a:solidFill>
                  <a:schemeClr val="tx1"/>
                </a:solidFill>
                <a:effectLst/>
                <a:latin typeface="Arial Unicode MS"/>
              </a:rPr>
              <a:t>DC.Contributor</a:t>
            </a:r>
            <a:r>
              <a:rPr kumimoji="0" lang="en-US" altLang="en-US" sz="1000" b="0" i="0" u="none" strike="noStrike" cap="none" normalizeH="0" baseline="0" dirty="0">
                <a:ln>
                  <a:noFill/>
                </a:ln>
                <a:solidFill>
                  <a:schemeClr val="tx1"/>
                </a:solidFill>
                <a:effectLst/>
                <a:latin typeface="Arial Unicode MS"/>
              </a:rPr>
              <a:t>" content="Gretchen Beasley" /&gt;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hlinkClick r:id="rId3" tooltip="Click for complete documentation"/>
              </a:rPr>
              <a:t>Date:</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 point or period of time associated with the lifecycle of content.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Typically the date of when content become available. Available formats:</a:t>
            </a:r>
          </a:p>
          <a:p>
            <a:pPr marL="457200" lvl="2" indent="0" eaLnBrk="0" fontAlgn="base" hangingPunct="0">
              <a:spcBef>
                <a:spcPct val="0"/>
              </a:spcBef>
              <a:spcAft>
                <a:spcPct val="0"/>
              </a:spcAft>
              <a:buClrTx/>
              <a:buFontTx/>
              <a:buChar char="•"/>
            </a:pPr>
            <a:r>
              <a:rPr kumimoji="0" lang="en-US" altLang="en-US" b="0" i="0" u="none" strike="noStrike" cap="none" normalizeH="0" baseline="0" dirty="0">
                <a:ln>
                  <a:noFill/>
                </a:ln>
                <a:solidFill>
                  <a:schemeClr val="tx1"/>
                </a:solidFill>
                <a:effectLst/>
                <a:latin typeface="Arial" panose="020B0604020202020204" pitchFamily="34" charset="0"/>
              </a:rPr>
              <a:t>YYYY-MM-DD</a:t>
            </a:r>
          </a:p>
          <a:p>
            <a:pPr marL="457200" lvl="2" indent="0" eaLnBrk="0" fontAlgn="base" hangingPunct="0">
              <a:spcBef>
                <a:spcPct val="0"/>
              </a:spcBef>
              <a:spcAft>
                <a:spcPct val="0"/>
              </a:spcAft>
              <a:buClrTx/>
              <a:buFontTx/>
              <a:buChar char="•"/>
            </a:pPr>
            <a:r>
              <a:rPr kumimoji="0" lang="en-US" altLang="en-US" b="0" i="0" u="none" strike="noStrike" cap="none" normalizeH="0" baseline="0" dirty="0">
                <a:ln>
                  <a:noFill/>
                </a:ln>
                <a:solidFill>
                  <a:schemeClr val="tx1"/>
                </a:solidFill>
                <a:effectLst/>
                <a:latin typeface="Arial" panose="020B0604020202020204" pitchFamily="34" charset="0"/>
              </a:rPr>
              <a:t>YYYY-MM</a:t>
            </a:r>
          </a:p>
          <a:p>
            <a:pPr marL="457200" lvl="2" indent="0" eaLnBrk="0" fontAlgn="base" hangingPunct="0">
              <a:spcBef>
                <a:spcPct val="0"/>
              </a:spcBef>
              <a:spcAft>
                <a:spcPct val="0"/>
              </a:spcAft>
              <a:buClrTx/>
              <a:buFontTx/>
              <a:buChar char="•"/>
            </a:pPr>
            <a:r>
              <a:rPr kumimoji="0" lang="en-US" altLang="en-US" b="0" i="0" u="none" strike="noStrike" cap="none" normalizeH="0" baseline="0" dirty="0">
                <a:ln>
                  <a:noFill/>
                </a:ln>
                <a:solidFill>
                  <a:schemeClr val="tx1"/>
                </a:solidFill>
                <a:effectLst/>
                <a:latin typeface="Arial" panose="020B0604020202020204" pitchFamily="34" charset="0"/>
              </a:rPr>
              <a:t>YYYY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rPr>
              <a:t>&lt;meta name="</a:t>
            </a:r>
            <a:r>
              <a:rPr kumimoji="0" lang="en-US" altLang="en-US" sz="1000" b="0" i="0" u="none" strike="noStrike" cap="none" normalizeH="0" baseline="0" dirty="0" err="1">
                <a:ln>
                  <a:noFill/>
                </a:ln>
                <a:solidFill>
                  <a:schemeClr val="tx1"/>
                </a:solidFill>
                <a:effectLst/>
                <a:latin typeface="Arial Unicode MS"/>
              </a:rPr>
              <a:t>DC.Date</a:t>
            </a:r>
            <a:r>
              <a:rPr kumimoji="0" lang="en-US" altLang="en-US" sz="1000" b="0" i="0" u="none" strike="noStrike" cap="none" normalizeH="0" baseline="0" dirty="0">
                <a:ln>
                  <a:noFill/>
                </a:ln>
                <a:solidFill>
                  <a:schemeClr val="tx1"/>
                </a:solidFill>
                <a:effectLst/>
                <a:latin typeface="Arial Unicode MS"/>
              </a:rPr>
              <a:t>" content="2014-02" /&gt;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hlinkClick r:id="rId4" tooltip="Click for complete documentation"/>
              </a:rPr>
              <a:t>Type:</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 category for the content. A full list of Types can be </a:t>
            </a:r>
            <a:r>
              <a:rPr kumimoji="0" lang="en-US" altLang="en-US" sz="1800" b="0" i="0" u="none" strike="noStrike" cap="none" normalizeH="0" baseline="0" dirty="0">
                <a:ln>
                  <a:noFill/>
                </a:ln>
                <a:solidFill>
                  <a:schemeClr val="tx1"/>
                </a:solidFill>
                <a:effectLst/>
                <a:latin typeface="Arial" panose="020B0604020202020204" pitchFamily="34" charset="0"/>
                <a:hlinkClick r:id="rId5"/>
              </a:rPr>
              <a:t>found here</a:t>
            </a:r>
            <a:r>
              <a:rPr kumimoji="0" lang="en-US" altLang="en-US" sz="1800" b="0" i="0" u="none" strike="noStrike" cap="none" normalizeH="0" baseline="0" dirty="0">
                <a:ln>
                  <a:noFill/>
                </a:ln>
                <a:solidFill>
                  <a:schemeClr val="tx1"/>
                </a:solidFill>
                <a:effectLst/>
                <a:latin typeface="Arial" panose="020B0604020202020204" pitchFamily="34" charset="0"/>
              </a:rPr>
              <a:t>. Following is the most used types:</a:t>
            </a:r>
          </a:p>
          <a:p>
            <a:pPr marL="228600" lvl="1" indent="0" eaLnBrk="0" fontAlgn="base" hangingPunct="0">
              <a:spcBef>
                <a:spcPct val="0"/>
              </a:spcBef>
              <a:spcAft>
                <a:spcPct val="0"/>
              </a:spcAft>
              <a:buClrTx/>
              <a:buFontTx/>
              <a:buChar char="•"/>
            </a:pPr>
            <a:r>
              <a:rPr kumimoji="0" lang="en-US" altLang="en-US" b="0" i="0" u="none" strike="noStrike" cap="none" normalizeH="0" baseline="0" dirty="0">
                <a:ln>
                  <a:noFill/>
                </a:ln>
                <a:solidFill>
                  <a:schemeClr val="tx1"/>
                </a:solidFill>
                <a:effectLst/>
                <a:latin typeface="Arial" panose="020B0604020202020204" pitchFamily="34" charset="0"/>
              </a:rPr>
              <a:t>"Text"</a:t>
            </a:r>
          </a:p>
          <a:p>
            <a:pPr marL="228600" lvl="1" indent="0" eaLnBrk="0" fontAlgn="base" hangingPunct="0">
              <a:spcBef>
                <a:spcPct val="0"/>
              </a:spcBef>
              <a:spcAft>
                <a:spcPct val="0"/>
              </a:spcAft>
              <a:buClrTx/>
              <a:buFontTx/>
              <a:buChar char="•"/>
            </a:pPr>
            <a:r>
              <a:rPr kumimoji="0" lang="en-US" altLang="en-US" b="0" i="0" u="none" strike="noStrike" cap="none" normalizeH="0" baseline="0" dirty="0">
                <a:ln>
                  <a:noFill/>
                </a:ln>
                <a:solidFill>
                  <a:schemeClr val="tx1"/>
                </a:solidFill>
                <a:effectLst/>
                <a:latin typeface="Arial" panose="020B0604020202020204" pitchFamily="34" charset="0"/>
              </a:rPr>
              <a:t>"Software"</a:t>
            </a:r>
          </a:p>
          <a:p>
            <a:pPr marL="228600" lvl="1" indent="0" eaLnBrk="0" fontAlgn="base" hangingPunct="0">
              <a:spcBef>
                <a:spcPct val="0"/>
              </a:spcBef>
              <a:spcAft>
                <a:spcPct val="0"/>
              </a:spcAft>
              <a:buClrTx/>
              <a:buFontTx/>
              <a:buChar char="•"/>
            </a:pPr>
            <a:r>
              <a:rPr kumimoji="0" lang="en-US" altLang="en-US" b="0" i="0" u="none" strike="noStrike" cap="none" normalizeH="0" baseline="0" dirty="0">
                <a:ln>
                  <a:noFill/>
                </a:ln>
                <a:solidFill>
                  <a:schemeClr val="tx1"/>
                </a:solidFill>
                <a:effectLst/>
                <a:latin typeface="Arial" panose="020B0604020202020204" pitchFamily="34" charset="0"/>
              </a:rPr>
              <a:t>"Service"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rPr>
              <a:t>&lt;meta name="</a:t>
            </a:r>
            <a:r>
              <a:rPr kumimoji="0" lang="en-US" altLang="en-US" sz="1000" b="0" i="0" u="none" strike="noStrike" cap="none" normalizeH="0" baseline="0" dirty="0" err="1">
                <a:ln>
                  <a:noFill/>
                </a:ln>
                <a:solidFill>
                  <a:schemeClr val="tx1"/>
                </a:solidFill>
                <a:effectLst/>
                <a:latin typeface="Arial Unicode MS"/>
              </a:rPr>
              <a:t>DC.Type</a:t>
            </a:r>
            <a:r>
              <a:rPr kumimoji="0" lang="en-US" altLang="en-US" sz="1000" b="0" i="0" u="none" strike="noStrike" cap="none" normalizeH="0" baseline="0" dirty="0">
                <a:ln>
                  <a:noFill/>
                </a:ln>
                <a:solidFill>
                  <a:schemeClr val="tx1"/>
                </a:solidFill>
                <a:effectLst/>
                <a:latin typeface="Arial Unicode MS"/>
              </a:rPr>
              <a:t>" content="Text" /&gt;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hlinkClick r:id="rId6" tooltip="Click for complete documentation"/>
              </a:rPr>
              <a:t>Format: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How the content or resource is presented. A full list of Formats can be </a:t>
            </a:r>
            <a:r>
              <a:rPr kumimoji="0" lang="en-US" altLang="en-US" sz="1800" b="0" i="0" u="none" strike="noStrike" cap="none" normalizeH="0" baseline="0" dirty="0">
                <a:ln>
                  <a:noFill/>
                </a:ln>
                <a:solidFill>
                  <a:schemeClr val="tx1"/>
                </a:solidFill>
                <a:effectLst/>
                <a:latin typeface="Arial" panose="020B0604020202020204" pitchFamily="34" charset="0"/>
                <a:hlinkClick r:id="rId7"/>
              </a:rPr>
              <a:t>found here</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As we are developers, the most used format is </a:t>
            </a:r>
            <a:r>
              <a:rPr kumimoji="0" lang="en-US" altLang="en-US" sz="1800" b="0" i="1" u="none" strike="noStrike" cap="none" normalizeH="0" baseline="0" dirty="0">
                <a:ln>
                  <a:noFill/>
                </a:ln>
                <a:solidFill>
                  <a:schemeClr val="tx1"/>
                </a:solidFill>
                <a:effectLst/>
                <a:latin typeface="Arial" panose="020B0604020202020204" pitchFamily="34" charset="0"/>
              </a:rPr>
              <a:t>text/html</a:t>
            </a:r>
            <a:r>
              <a:rPr kumimoji="0" lang="en-US" altLang="en-US" sz="1800" b="0" i="0" u="none" strike="noStrike" cap="none" normalizeH="0" baseline="0" dirty="0">
                <a:ln>
                  <a:noFill/>
                </a:ln>
                <a:solidFill>
                  <a:schemeClr val="tx1"/>
                </a:solidFill>
                <a:effectLst/>
                <a:latin typeface="Arial" panose="020B0604020202020204" pitchFamily="34" charset="0"/>
              </a:rPr>
              <a:t>.</a:t>
            </a:r>
            <a:endParaRPr kumimoji="0" lang="en-US"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rPr>
              <a:t>&lt;meta name="</a:t>
            </a:r>
            <a:r>
              <a:rPr kumimoji="0" lang="en-US" altLang="en-US" sz="1000" b="0" i="0" u="none" strike="noStrike" cap="none" normalizeH="0" baseline="0" dirty="0" err="1">
                <a:ln>
                  <a:noFill/>
                </a:ln>
                <a:solidFill>
                  <a:schemeClr val="tx1"/>
                </a:solidFill>
                <a:effectLst/>
                <a:latin typeface="Arial Unicode MS"/>
              </a:rPr>
              <a:t>DC.Format</a:t>
            </a:r>
            <a:r>
              <a:rPr kumimoji="0" lang="en-US" altLang="en-US" sz="1000" b="0" i="0" u="none" strike="noStrike" cap="none" normalizeH="0" baseline="0" dirty="0">
                <a:ln>
                  <a:noFill/>
                </a:ln>
                <a:solidFill>
                  <a:schemeClr val="tx1"/>
                </a:solidFill>
                <a:effectLst/>
                <a:latin typeface="Arial Unicode MS"/>
              </a:rPr>
              <a:t>" content="text/html" /&gt;  </a:t>
            </a:r>
            <a:endParaRPr kumimoji="0" lang="en-US" altLang="en-US"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08678886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199C86-0BB1-4A74-BEA6-002379521CC3}"/>
              </a:ext>
            </a:extLst>
          </p:cNvPr>
          <p:cNvSpPr>
            <a:spLocks noGrp="1"/>
          </p:cNvSpPr>
          <p:nvPr>
            <p:ph type="title"/>
          </p:nvPr>
        </p:nvSpPr>
        <p:spPr>
          <a:xfrm>
            <a:off x="426128" y="435006"/>
            <a:ext cx="11221375" cy="1277328"/>
          </a:xfrm>
        </p:spPr>
        <p:txBody>
          <a:bodyPr>
            <a:normAutofit fontScale="90000"/>
          </a:bodyPr>
          <a:lstStyle/>
          <a:p>
            <a:br>
              <a:rPr kumimoji="0" lang="en-US" altLang="en-US" sz="2800" b="0" i="0" u="none" strike="noStrike" cap="none" normalizeH="0" baseline="0" dirty="0">
                <a:ln>
                  <a:noFill/>
                </a:ln>
                <a:effectLst/>
              </a:rPr>
            </a:br>
            <a:r>
              <a:rPr kumimoji="0" lang="en-US" altLang="en-US" sz="2800" b="0" i="0" u="none" strike="noStrike" cap="none" normalizeH="0" baseline="0" dirty="0">
                <a:ln>
                  <a:noFill/>
                </a:ln>
                <a:effectLst/>
              </a:rPr>
              <a:t>If you have some doubt about an </a:t>
            </a:r>
            <a:r>
              <a:rPr lang="en-US" altLang="en-US" cap="none" dirty="0"/>
              <a:t>element </a:t>
            </a:r>
            <a:r>
              <a:rPr kumimoji="0" lang="en-US" altLang="en-US" sz="2800" b="0" i="0" u="none" strike="noStrike" cap="none" normalizeH="0" baseline="0" dirty="0">
                <a:ln>
                  <a:noFill/>
                </a:ln>
                <a:effectLst/>
              </a:rPr>
              <a:t>description, click in the title of the element, you'll be redirected to a new page contain a detailed information about this element.</a:t>
            </a:r>
            <a:br>
              <a:rPr kumimoji="0" lang="en-US" altLang="en-US" sz="2800" b="0" i="0" u="none" strike="noStrike" cap="none" normalizeH="0" baseline="0" dirty="0">
                <a:ln>
                  <a:noFill/>
                </a:ln>
                <a:effectLst/>
              </a:rPr>
            </a:br>
            <a:endParaRPr lang="en-US" dirty="0"/>
          </a:p>
        </p:txBody>
      </p:sp>
      <p:sp>
        <p:nvSpPr>
          <p:cNvPr id="2" name="Content Placeholder 1">
            <a:extLst>
              <a:ext uri="{FF2B5EF4-FFF2-40B4-BE49-F238E27FC236}">
                <a16:creationId xmlns:a16="http://schemas.microsoft.com/office/drawing/2014/main" id="{41EB8472-2100-4C9D-B2FE-77E54C00877A}"/>
              </a:ext>
            </a:extLst>
          </p:cNvPr>
          <p:cNvSpPr>
            <a:spLocks noGrp="1" noChangeArrowheads="1"/>
          </p:cNvSpPr>
          <p:nvPr>
            <p:ph sz="half" idx="2"/>
          </p:nvPr>
        </p:nvSpPr>
        <p:spPr bwMode="auto">
          <a:xfrm>
            <a:off x="365125" y="2127312"/>
            <a:ext cx="1135439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hlinkClick r:id="rId2" tooltip="Click for complete documentation"/>
              </a:rPr>
              <a:t>Identifier:</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An unique identifier to your content. Can be a string or number generate by a formal identification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system - or just a URL.</a:t>
            </a:r>
            <a:endParaRPr kumimoji="0" lang="en-US"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rPr>
              <a:t>&lt;meta name="</a:t>
            </a:r>
            <a:r>
              <a:rPr kumimoji="0" lang="en-US" altLang="en-US" sz="1000" b="0" i="0" u="none" strike="noStrike" cap="none" normalizeH="0" baseline="0" dirty="0" err="1">
                <a:ln>
                  <a:noFill/>
                </a:ln>
                <a:solidFill>
                  <a:schemeClr val="tx1"/>
                </a:solidFill>
                <a:effectLst/>
                <a:latin typeface="Arial Unicode MS"/>
              </a:rPr>
              <a:t>DC.Identifier</a:t>
            </a:r>
            <a:r>
              <a:rPr kumimoji="0" lang="en-US" altLang="en-US" sz="1000" b="0" i="0" u="none" strike="noStrike" cap="none" normalizeH="0" baseline="0" dirty="0">
                <a:ln>
                  <a:noFill/>
                </a:ln>
                <a:solidFill>
                  <a:schemeClr val="tx1"/>
                </a:solidFill>
                <a:effectLst/>
                <a:latin typeface="Arial Unicode MS"/>
              </a:rPr>
              <a:t>" content="http://www.mypage.com/2014/02/dublin-core-basics.html"/&gt;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hlinkClick r:id="rId3" tooltip="Click for complete documentation"/>
              </a:rPr>
              <a:t>Source:</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Where the content originally delivered from or a resource that is related intellectually to the described content.</a:t>
            </a:r>
            <a:endParaRPr kumimoji="0" lang="en-US"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rPr>
              <a:t>&lt;meta name="</a:t>
            </a:r>
            <a:r>
              <a:rPr kumimoji="0" lang="en-US" altLang="en-US" sz="1000" b="0" i="0" u="none" strike="noStrike" cap="none" normalizeH="0" baseline="0" dirty="0" err="1">
                <a:ln>
                  <a:noFill/>
                </a:ln>
                <a:solidFill>
                  <a:schemeClr val="tx1"/>
                </a:solidFill>
                <a:effectLst/>
                <a:latin typeface="Arial Unicode MS"/>
              </a:rPr>
              <a:t>DC.Source</a:t>
            </a:r>
            <a:r>
              <a:rPr kumimoji="0" lang="en-US" altLang="en-US" sz="1000" b="0" i="0" u="none" strike="noStrike" cap="none" normalizeH="0" baseline="0" dirty="0">
                <a:ln>
                  <a:noFill/>
                </a:ln>
                <a:solidFill>
                  <a:schemeClr val="tx1"/>
                </a:solidFill>
                <a:effectLst/>
                <a:latin typeface="Arial Unicode MS"/>
              </a:rPr>
              <a:t>" content="http://www.mypage.com" /&gt;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hlinkClick r:id="rId4" tooltip="Click for complete documentation"/>
              </a:rPr>
              <a:t>Language:</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In what language the content is written. You must the correct language code.</a:t>
            </a:r>
            <a:endParaRPr kumimoji="0" lang="en-US"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rPr>
              <a:t>&lt;meta name="</a:t>
            </a:r>
            <a:r>
              <a:rPr kumimoji="0" lang="en-US" altLang="en-US" sz="1000" b="0" i="0" u="none" strike="noStrike" cap="none" normalizeH="0" baseline="0" dirty="0" err="1">
                <a:ln>
                  <a:noFill/>
                </a:ln>
                <a:solidFill>
                  <a:schemeClr val="tx1"/>
                </a:solidFill>
                <a:effectLst/>
                <a:latin typeface="Arial Unicode MS"/>
              </a:rPr>
              <a:t>DC.Language</a:t>
            </a:r>
            <a:r>
              <a:rPr kumimoji="0" lang="en-US" altLang="en-US" sz="1000" b="0" i="0" u="none" strike="noStrike" cap="none" normalizeH="0" baseline="0" dirty="0">
                <a:ln>
                  <a:noFill/>
                </a:ln>
                <a:solidFill>
                  <a:schemeClr val="tx1"/>
                </a:solidFill>
                <a:effectLst/>
                <a:latin typeface="Arial Unicode MS"/>
              </a:rPr>
              <a:t>" content="</a:t>
            </a:r>
            <a:r>
              <a:rPr kumimoji="0" lang="en-US" altLang="en-US" sz="1000" b="0" i="0" u="none" strike="noStrike" cap="none" normalizeH="0" baseline="0" dirty="0" err="1">
                <a:ln>
                  <a:noFill/>
                </a:ln>
                <a:solidFill>
                  <a:schemeClr val="tx1"/>
                </a:solidFill>
                <a:effectLst/>
                <a:latin typeface="Arial Unicode MS"/>
              </a:rPr>
              <a:t>en</a:t>
            </a:r>
            <a:r>
              <a:rPr kumimoji="0" lang="en-US" altLang="en-US" sz="1000" b="0" i="0" u="none" strike="noStrike" cap="none" normalizeH="0" baseline="0" dirty="0">
                <a:ln>
                  <a:noFill/>
                </a:ln>
                <a:solidFill>
                  <a:schemeClr val="tx1"/>
                </a:solidFill>
                <a:effectLst/>
                <a:latin typeface="Arial Unicode MS"/>
              </a:rPr>
              <a:t>" /&gt;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hlinkClick r:id="rId5" tooltip="Click for complete documentation"/>
              </a:rPr>
              <a:t>Relation:</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How the content relates to other resources for instance.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Think in a chapter of a book, for example: the chapter </a:t>
            </a:r>
            <a:r>
              <a:rPr kumimoji="0" lang="en-US" altLang="en-US" sz="1800" b="0" i="1" u="none" strike="noStrike" cap="none" normalizeH="0" baseline="0" dirty="0" err="1">
                <a:ln>
                  <a:noFill/>
                </a:ln>
                <a:solidFill>
                  <a:schemeClr val="tx1"/>
                </a:solidFill>
                <a:effectLst/>
                <a:latin typeface="Arial" panose="020B0604020202020204" pitchFamily="34" charset="0"/>
              </a:rPr>
              <a:t>isPartOf</a:t>
            </a:r>
            <a:r>
              <a:rPr kumimoji="0" lang="en-US" altLang="en-US" sz="1800" b="0" i="0" u="none" strike="noStrike" cap="none" normalizeH="0" baseline="0" dirty="0">
                <a:ln>
                  <a:noFill/>
                </a:ln>
                <a:solidFill>
                  <a:schemeClr val="tx1"/>
                </a:solidFill>
                <a:effectLst/>
                <a:latin typeface="Arial" panose="020B0604020202020204" pitchFamily="34" charset="0"/>
              </a:rPr>
              <a:t> book.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 full list of possible relations can be found </a:t>
            </a:r>
            <a:r>
              <a:rPr kumimoji="0" lang="en-US" altLang="en-US" sz="1800" b="0" i="0" u="none" strike="noStrike" cap="none" normalizeH="0" baseline="0" dirty="0">
                <a:ln>
                  <a:noFill/>
                </a:ln>
                <a:solidFill>
                  <a:schemeClr val="tx1"/>
                </a:solidFill>
                <a:effectLst/>
                <a:latin typeface="Arial" panose="020B0604020202020204" pitchFamily="34" charset="0"/>
                <a:hlinkClick r:id="rId6" tooltip="Full list of possible relations"/>
              </a:rPr>
              <a:t>here</a:t>
            </a:r>
            <a:r>
              <a:rPr kumimoji="0" lang="en-US" altLang="en-US" sz="1800" b="0" i="0" u="none" strike="noStrike" cap="none" normalizeH="0" baseline="0" dirty="0">
                <a:ln>
                  <a:noFill/>
                </a:ln>
                <a:solidFill>
                  <a:schemeClr val="tx1"/>
                </a:solidFill>
                <a:effectLst/>
                <a:latin typeface="Arial" panose="020B0604020202020204" pitchFamily="34" charset="0"/>
              </a:rPr>
              <a:t>.</a:t>
            </a:r>
            <a:endParaRPr kumimoji="0" lang="en-US"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rPr>
              <a:t>&lt;meta name="</a:t>
            </a:r>
            <a:r>
              <a:rPr kumimoji="0" lang="en-US" altLang="en-US" sz="1000" b="0" i="0" u="none" strike="noStrike" cap="none" normalizeH="0" baseline="0" dirty="0" err="1">
                <a:ln>
                  <a:noFill/>
                </a:ln>
                <a:solidFill>
                  <a:schemeClr val="tx1"/>
                </a:solidFill>
                <a:effectLst/>
                <a:latin typeface="Arial Unicode MS"/>
              </a:rPr>
              <a:t>DC.Relation</a:t>
            </a:r>
            <a:r>
              <a:rPr kumimoji="0" lang="en-US" altLang="en-US" sz="1000" b="0" i="0" u="none" strike="noStrike" cap="none" normalizeH="0" baseline="0" dirty="0">
                <a:ln>
                  <a:noFill/>
                </a:ln>
                <a:solidFill>
                  <a:schemeClr val="tx1"/>
                </a:solidFill>
                <a:effectLst/>
                <a:latin typeface="Arial Unicode MS"/>
              </a:rPr>
              <a:t>" content="http://www.mypage.com" scheme="</a:t>
            </a:r>
            <a:r>
              <a:rPr kumimoji="0" lang="en-US" altLang="en-US" sz="1000" b="0" i="0" u="none" strike="noStrike" cap="none" normalizeH="0" baseline="0" dirty="0" err="1">
                <a:ln>
                  <a:noFill/>
                </a:ln>
                <a:solidFill>
                  <a:schemeClr val="tx1"/>
                </a:solidFill>
                <a:effectLst/>
                <a:latin typeface="Arial Unicode MS"/>
              </a:rPr>
              <a:t>IsPartOf</a:t>
            </a:r>
            <a:r>
              <a:rPr kumimoji="0" lang="en-US" altLang="en-US" sz="1000" b="0" i="0" u="none" strike="noStrike" cap="none" normalizeH="0" baseline="0" dirty="0">
                <a:ln>
                  <a:noFill/>
                </a:ln>
                <a:solidFill>
                  <a:schemeClr val="tx1"/>
                </a:solidFill>
                <a:effectLst/>
                <a:latin typeface="Arial Unicode MS"/>
              </a:rPr>
              <a:t>" /&gt;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786328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199C86-0BB1-4A74-BEA6-002379521CC3}"/>
              </a:ext>
            </a:extLst>
          </p:cNvPr>
          <p:cNvSpPr>
            <a:spLocks noGrp="1"/>
          </p:cNvSpPr>
          <p:nvPr>
            <p:ph type="title"/>
          </p:nvPr>
        </p:nvSpPr>
        <p:spPr>
          <a:xfrm>
            <a:off x="426128" y="435006"/>
            <a:ext cx="11221375" cy="1277328"/>
          </a:xfrm>
        </p:spPr>
        <p:txBody>
          <a:bodyPr>
            <a:normAutofit fontScale="90000"/>
          </a:bodyPr>
          <a:lstStyle/>
          <a:p>
            <a:br>
              <a:rPr kumimoji="0" lang="en-US" altLang="en-US" sz="2800" b="0" i="0" u="none" strike="noStrike" cap="none" normalizeH="0" baseline="0" dirty="0">
                <a:ln>
                  <a:noFill/>
                </a:ln>
                <a:effectLst/>
              </a:rPr>
            </a:br>
            <a:r>
              <a:rPr kumimoji="0" lang="en-US" altLang="en-US" sz="2800" b="0" i="0" u="none" strike="noStrike" cap="none" normalizeH="0" baseline="0" dirty="0">
                <a:ln>
                  <a:noFill/>
                </a:ln>
                <a:effectLst/>
              </a:rPr>
              <a:t>If you have some doubt about an </a:t>
            </a:r>
            <a:r>
              <a:rPr lang="en-US" altLang="en-US" cap="none" dirty="0"/>
              <a:t>element </a:t>
            </a:r>
            <a:r>
              <a:rPr kumimoji="0" lang="en-US" altLang="en-US" sz="2800" b="0" i="0" u="none" strike="noStrike" cap="none" normalizeH="0" baseline="0" dirty="0">
                <a:ln>
                  <a:noFill/>
                </a:ln>
                <a:effectLst/>
              </a:rPr>
              <a:t>description, click in the title of the element, you'll be redirected to a new page contain a detailed information about this element.</a:t>
            </a:r>
            <a:br>
              <a:rPr kumimoji="0" lang="en-US" altLang="en-US" sz="2800" b="0" i="0" u="none" strike="noStrike" cap="none" normalizeH="0" baseline="0" dirty="0">
                <a:ln>
                  <a:noFill/>
                </a:ln>
                <a:effectLst/>
              </a:rPr>
            </a:br>
            <a:endParaRPr lang="en-US" dirty="0"/>
          </a:p>
        </p:txBody>
      </p:sp>
      <p:sp>
        <p:nvSpPr>
          <p:cNvPr id="5" name="Rectangle 2">
            <a:extLst>
              <a:ext uri="{FF2B5EF4-FFF2-40B4-BE49-F238E27FC236}">
                <a16:creationId xmlns:a16="http://schemas.microsoft.com/office/drawing/2014/main" id="{840D08E7-4738-47F6-A9DB-24F60AE6C2D4}"/>
              </a:ext>
            </a:extLst>
          </p:cNvPr>
          <p:cNvSpPr>
            <a:spLocks noGrp="1" noChangeArrowheads="1"/>
          </p:cNvSpPr>
          <p:nvPr>
            <p:ph sz="half" idx="2"/>
          </p:nvPr>
        </p:nvSpPr>
        <p:spPr bwMode="auto">
          <a:xfrm>
            <a:off x="296976" y="1899899"/>
            <a:ext cx="11598047"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hlinkClick r:id="rId2" tooltip="Click for complete documentation"/>
              </a:rPr>
              <a:t>Coverage:</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Where the content is physically located. Coverage will typically include spatial location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(place name or geographic co-ordinates), temporal period (date, date range)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or jurisdiction (named administrative entity).</a:t>
            </a:r>
            <a:endParaRPr kumimoji="0" lang="en-US"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rPr>
              <a:t>&lt;meta name="</a:t>
            </a:r>
            <a:r>
              <a:rPr kumimoji="0" lang="en-US" altLang="en-US" sz="1000" b="0" i="0" u="none" strike="noStrike" cap="none" normalizeH="0" baseline="0" dirty="0" err="1">
                <a:ln>
                  <a:noFill/>
                </a:ln>
                <a:solidFill>
                  <a:schemeClr val="tx1"/>
                </a:solidFill>
                <a:effectLst/>
                <a:latin typeface="Arial Unicode MS"/>
              </a:rPr>
              <a:t>DC.Coverage</a:t>
            </a:r>
            <a:r>
              <a:rPr kumimoji="0" lang="en-US" altLang="en-US" sz="1000" b="0" i="0" u="none" strike="noStrike" cap="none" normalizeH="0" baseline="0" dirty="0">
                <a:ln>
                  <a:noFill/>
                </a:ln>
                <a:solidFill>
                  <a:schemeClr val="tx1"/>
                </a:solidFill>
                <a:effectLst/>
                <a:latin typeface="Arial Unicode MS"/>
              </a:rPr>
              <a:t>" content="Fairfax, Virginia" /&gt;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hlinkClick r:id="rId3" tooltip="Click for complete documentation"/>
              </a:rPr>
              <a:t>Rights: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Typically a Rights element will contain a rights management statement for the resource, or reference a service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providing such information. Rights information often encompasses Intellectual Property Rights (IPR), Copyright,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and various Property Rights.</a:t>
            </a:r>
            <a:endParaRPr kumimoji="0" lang="en-US" altLang="en-US" sz="1000" b="0" i="0" u="none" strike="noStrike" cap="none" normalizeH="0" baseline="0" dirty="0">
              <a:ln>
                <a:noFill/>
              </a:ln>
              <a:solidFill>
                <a:schemeClr val="tx1"/>
              </a:solidFill>
              <a:effectLst/>
              <a:latin typeface="Arial Unicode M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rPr>
              <a:t>&lt;meta name="</a:t>
            </a:r>
            <a:r>
              <a:rPr kumimoji="0" lang="en-US" altLang="en-US" sz="1000" b="0" i="0" u="none" strike="noStrike" cap="none" normalizeH="0" baseline="0" dirty="0" err="1">
                <a:ln>
                  <a:noFill/>
                </a:ln>
                <a:solidFill>
                  <a:schemeClr val="tx1"/>
                </a:solidFill>
                <a:effectLst/>
                <a:latin typeface="Arial Unicode MS"/>
              </a:rPr>
              <a:t>DC.Rights</a:t>
            </a:r>
            <a:r>
              <a:rPr kumimoji="0" lang="en-US" altLang="en-US" sz="1000" b="0" i="0" u="none" strike="noStrike" cap="none" normalizeH="0" baseline="0" dirty="0">
                <a:ln>
                  <a:noFill/>
                </a:ln>
                <a:solidFill>
                  <a:schemeClr val="tx1"/>
                </a:solidFill>
                <a:effectLst/>
                <a:latin typeface="Arial Unicode MS"/>
              </a:rPr>
              <a:t>" content="Copyright 2014, XYZ. All rights reserved." /&gt;</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51F54D9F-B53D-4ADE-B2A5-AAC7EBDD673A}"/>
              </a:ext>
            </a:extLst>
          </p:cNvPr>
          <p:cNvSpPr txBox="1"/>
          <p:nvPr/>
        </p:nvSpPr>
        <p:spPr>
          <a:xfrm>
            <a:off x="296976" y="4826675"/>
            <a:ext cx="11598046" cy="1754326"/>
          </a:xfrm>
          <a:prstGeom prst="rect">
            <a:avLst/>
          </a:prstGeom>
          <a:noFill/>
        </p:spPr>
        <p:txBody>
          <a:bodyPr wrap="square">
            <a:spAutoFit/>
          </a:bodyPr>
          <a:lstStyle/>
          <a:p>
            <a:r>
              <a:rPr lang="en-US" b="1" dirty="0"/>
              <a:t>Keep learning</a:t>
            </a:r>
            <a:br>
              <a:rPr lang="en-US" dirty="0"/>
            </a:br>
            <a:r>
              <a:rPr lang="en-US" dirty="0"/>
              <a:t>You already know the basics of Dublin Core meta tags, but what about now? Here's some tips about what you can read and improve your knowledge:</a:t>
            </a:r>
          </a:p>
          <a:p>
            <a:pPr>
              <a:buFont typeface="+mj-lt"/>
              <a:buAutoNum type="arabicPeriod"/>
            </a:pPr>
            <a:r>
              <a:rPr lang="en-US" dirty="0">
                <a:hlinkClick r:id="rId4" tooltip="Complete reference for all tags"/>
              </a:rPr>
              <a:t>Complete description for all tags</a:t>
            </a:r>
            <a:endParaRPr lang="en-US" dirty="0"/>
          </a:p>
          <a:p>
            <a:pPr>
              <a:buFont typeface="+mj-lt"/>
              <a:buAutoNum type="arabicPeriod"/>
            </a:pPr>
            <a:r>
              <a:rPr lang="en-US" dirty="0">
                <a:hlinkClick r:id="rId5" tooltip="Wikipedia article"/>
              </a:rPr>
              <a:t>Wikipedia article</a:t>
            </a:r>
            <a:endParaRPr lang="en-US" dirty="0"/>
          </a:p>
          <a:p>
            <a:pPr>
              <a:buFont typeface="+mj-lt"/>
              <a:buAutoNum type="arabicPeriod"/>
            </a:pPr>
            <a:r>
              <a:rPr lang="en-US" dirty="0">
                <a:hlinkClick r:id="rId4" tooltip="Official documentation"/>
              </a:rPr>
              <a:t>Official documentation</a:t>
            </a:r>
            <a:endParaRPr lang="en-US" dirty="0"/>
          </a:p>
        </p:txBody>
      </p:sp>
    </p:spTree>
    <p:extLst>
      <p:ext uri="{BB962C8B-B14F-4D97-AF65-F5344CB8AC3E}">
        <p14:creationId xmlns:p14="http://schemas.microsoft.com/office/powerpoint/2010/main" val="131671304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369</TotalTime>
  <Words>3254</Words>
  <Application>Microsoft Office PowerPoint</Application>
  <PresentationFormat>Widescreen</PresentationFormat>
  <Paragraphs>221</Paragraphs>
  <Slides>30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Unicode MS</vt:lpstr>
      <vt:lpstr>Calibri</vt:lpstr>
      <vt:lpstr>Gill Sans MT</vt:lpstr>
      <vt:lpstr>Segoe UI</vt:lpstr>
      <vt:lpstr>verdana,geneva</vt:lpstr>
      <vt:lpstr>Parcel</vt:lpstr>
      <vt:lpstr>Dublin Core &amp; Omeka</vt:lpstr>
      <vt:lpstr>What is Metadata? Why Does It Matter?</vt:lpstr>
      <vt:lpstr>What is Dublin Core?</vt:lpstr>
      <vt:lpstr>What is the Dublin Core Metadata Element Set?</vt:lpstr>
      <vt:lpstr>Dublin Core – The Basics</vt:lpstr>
      <vt:lpstr> If you have some doubt about an element description, click in the title of the element, you'll be redirected to a new page contain a detailed information about this element. </vt:lpstr>
      <vt:lpstr> If you have some doubt about an element description, click in the title of the element, you'll be redirected to a new page contain a detailed information about this element. </vt:lpstr>
      <vt:lpstr> If you have some doubt about an element description, click in the title of the element, you'll be redirected to a new page contain a detailed information about this element. </vt:lpstr>
      <vt:lpstr> If you have some doubt about an element description, click in the title of the element, you'll be redirected to a new page contain a detailed information about this element. </vt:lpstr>
      <vt:lpstr>What is Omeka?</vt:lpstr>
      <vt:lpstr>Omeka Projects (a sample) </vt:lpstr>
      <vt:lpstr>Installing Omeka Classic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Omeka’s Internal Logic</vt:lpstr>
      <vt:lpstr>What is an Item?</vt:lpstr>
      <vt:lpstr>Adding an Item</vt:lpstr>
      <vt:lpstr>Adding an Item &amp; Its Metadata</vt:lpstr>
      <vt:lpstr>Next: Item Metadata Type</vt:lpstr>
      <vt:lpstr>The files tab </vt:lpstr>
      <vt:lpstr>Items - TAGS</vt:lpstr>
      <vt:lpstr>Adding Item</vt:lpstr>
      <vt:lpstr>PowerPoint Presentation</vt:lpstr>
      <vt:lpstr>Finding Digital Materal</vt:lpstr>
      <vt:lpstr>Start to think about Organizing Your own Content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Dublin Core &amp; Omeka</dc:title>
  <dc:creator>gretchen beasley</dc:creator>
  <cp:lastModifiedBy>Beasley, Gretchen</cp:lastModifiedBy>
  <cp:revision>4</cp:revision>
  <dcterms:created xsi:type="dcterms:W3CDTF">2021-03-18T15:49:55Z</dcterms:created>
  <dcterms:modified xsi:type="dcterms:W3CDTF">2021-10-28T16:55:25Z</dcterms:modified>
</cp:coreProperties>
</file>